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1dc447ec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1dc447ec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2540151f5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52540151f5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2b956782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2b956782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2b956782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2b956782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2b956782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52b956782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52b9567823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52b9567823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52b95678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52b95678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52b9567823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52b9567823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52b95678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52b95678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52b956782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52b956782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52b956782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52b956782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1dc447ecf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51dc447ecf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52b9567823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52b956782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52b9567823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52b956782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52b9567823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52b9567823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52b9567823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52b9567823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52b9567823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52b9567823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52b9567823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52b9567823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52b9567823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52b9567823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52b9567823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52b9567823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52b9567823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52b9567823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52b9567823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52b9567823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2540151f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2540151f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e4057bd3a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e4057bd3a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53cffdf4e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53cffdf4e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e4057bd3a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e4057bd3a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52b9567823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252b9567823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e4057bd3a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1e4057bd3a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53cdf58e7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253cdf58e7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53bf48fd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253bf48fd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2540151f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2540151f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3eee6d7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3eee6d7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3cffdf4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53cffdf4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2540151f5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2540151f5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52540151f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52540151f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2540151f5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2540151f5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2.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40.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3.png"/><Relationship Id="rId8"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9.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9.png"/><Relationship Id="rId4" Type="http://schemas.openxmlformats.org/officeDocument/2006/relationships/image" Target="../media/image2.png"/><Relationship Id="rId10" Type="http://schemas.openxmlformats.org/officeDocument/2006/relationships/image" Target="../media/image36.png"/><Relationship Id="rId9" Type="http://schemas.openxmlformats.org/officeDocument/2006/relationships/image" Target="../media/image45.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5.jpg"/><Relationship Id="rId8"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2.png"/><Relationship Id="rId8"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2.png"/><Relationship Id="rId8"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37.jp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8.png"/><Relationship Id="rId8" Type="http://schemas.openxmlformats.org/officeDocument/2006/relationships/hyperlink" Target="http://drive.google.com/file/d/1dmd-GC8oakQ4ZgBKgd6_IuZysWp--kld/view"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34.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2.png"/><Relationship Id="rId8"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2.png"/><Relationship Id="rId8"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2.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51.png"/><Relationship Id="rId8"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hyperlink" Target="http://drive.google.com/file/d/1UCllScxnyg2Q2jpjnqVtLtIYMO17llYv/view" TargetMode="External"/><Relationship Id="rId8"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9.png"/><Relationship Id="rId4" Type="http://schemas.openxmlformats.org/officeDocument/2006/relationships/image" Target="../media/image2.png"/><Relationship Id="rId10" Type="http://schemas.openxmlformats.org/officeDocument/2006/relationships/image" Target="../media/image22.png"/><Relationship Id="rId9" Type="http://schemas.openxmlformats.org/officeDocument/2006/relationships/image" Target="../media/image27.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9.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5" name="Google Shape;55;p13"/>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56" name="Google Shape;56;p13"/>
          <p:cNvSpPr txBox="1"/>
          <p:nvPr>
            <p:ph type="ctrTitle"/>
          </p:nvPr>
        </p:nvSpPr>
        <p:spPr>
          <a:xfrm>
            <a:off x="129108" y="3860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lang="fr" sz="2960">
                <a:solidFill>
                  <a:srgbClr val="CC0000"/>
                </a:solidFill>
                <a:latin typeface="Calibri"/>
                <a:ea typeface="Calibri"/>
                <a:cs typeface="Calibri"/>
                <a:sym typeface="Calibri"/>
              </a:rPr>
              <a:t>1er Webinaire IPA CARDIO</a:t>
            </a:r>
            <a:endParaRPr sz="2960">
              <a:solidFill>
                <a:srgbClr val="CC0000"/>
              </a:solidFill>
              <a:latin typeface="Calibri"/>
              <a:ea typeface="Calibri"/>
              <a:cs typeface="Calibri"/>
              <a:sym typeface="Calibri"/>
            </a:endParaRPr>
          </a:p>
        </p:txBody>
      </p:sp>
      <p:sp>
        <p:nvSpPr>
          <p:cNvPr id="57" name="Google Shape;57;p13"/>
          <p:cNvSpPr txBox="1"/>
          <p:nvPr>
            <p:ph idx="1" type="subTitle"/>
          </p:nvPr>
        </p:nvSpPr>
        <p:spPr>
          <a:xfrm>
            <a:off x="311688" y="2876550"/>
            <a:ext cx="8520600" cy="792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i="1" lang="fr" sz="2300">
                <a:solidFill>
                  <a:srgbClr val="0B5394"/>
                </a:solidFill>
                <a:latin typeface="Calibri"/>
                <a:ea typeface="Calibri"/>
                <a:cs typeface="Calibri"/>
                <a:sym typeface="Calibri"/>
              </a:rPr>
              <a:t>Julie GAUDIN</a:t>
            </a:r>
            <a:endParaRPr i="1" sz="2300">
              <a:solidFill>
                <a:srgbClr val="0B5394"/>
              </a:solidFill>
              <a:latin typeface="Calibri"/>
              <a:ea typeface="Calibri"/>
              <a:cs typeface="Calibri"/>
              <a:sym typeface="Calibri"/>
            </a:endParaRPr>
          </a:p>
          <a:p>
            <a:pPr indent="0" lvl="0" marL="0" rtl="0" algn="ctr">
              <a:spcBef>
                <a:spcPts val="0"/>
              </a:spcBef>
              <a:spcAft>
                <a:spcPts val="0"/>
              </a:spcAft>
              <a:buNone/>
            </a:pPr>
            <a:r>
              <a:t/>
            </a:r>
            <a:endParaRPr i="1" sz="2300">
              <a:solidFill>
                <a:srgbClr val="0B5394"/>
              </a:solidFill>
              <a:latin typeface="Calibri"/>
              <a:ea typeface="Calibri"/>
              <a:cs typeface="Calibri"/>
              <a:sym typeface="Calibri"/>
            </a:endParaRPr>
          </a:p>
        </p:txBody>
      </p:sp>
      <p:pic>
        <p:nvPicPr>
          <p:cNvPr id="58" name="Google Shape;58;p1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9" name="Google Shape;59;p1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0" name="Google Shape;60;p13"/>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61" name="Google Shape;61;p13"/>
          <p:cNvCxnSpPr>
            <a:endCxn id="62"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62" name="Google Shape;62;p13"/>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63" name="Google Shape;63;p13"/>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pic>
        <p:nvPicPr>
          <p:cNvPr id="216" name="Google Shape;216;p22"/>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17" name="Google Shape;217;p22"/>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18" name="Google Shape;218;p2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19" name="Google Shape;219;p2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20" name="Google Shape;220;p2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21" name="Google Shape;221;p22"/>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222" name="Google Shape;222;p22"/>
          <p:cNvCxnSpPr>
            <a:endCxn id="223"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223" name="Google Shape;223;p22"/>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224" name="Google Shape;224;p22"/>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225" name="Google Shape;225;p22"/>
          <p:cNvSpPr txBox="1"/>
          <p:nvPr/>
        </p:nvSpPr>
        <p:spPr>
          <a:xfrm>
            <a:off x="639000" y="42525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consulte pour douleur thoracique</a:t>
            </a:r>
            <a:endParaRPr sz="296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960">
              <a:solidFill>
                <a:srgbClr val="CC0000"/>
              </a:solidFill>
              <a:latin typeface="Calibri"/>
              <a:ea typeface="Calibri"/>
              <a:cs typeface="Calibri"/>
              <a:sym typeface="Calibri"/>
            </a:endParaRPr>
          </a:p>
        </p:txBody>
      </p:sp>
      <p:pic>
        <p:nvPicPr>
          <p:cNvPr id="226" name="Google Shape;226;p22"/>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227" name="Google Shape;227;p22"/>
          <p:cNvSpPr txBox="1"/>
          <p:nvPr/>
        </p:nvSpPr>
        <p:spPr>
          <a:xfrm>
            <a:off x="575775" y="1472275"/>
            <a:ext cx="2492700" cy="1930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fr" sz="1420">
                <a:solidFill>
                  <a:srgbClr val="0B5394"/>
                </a:solidFill>
                <a:latin typeface="Calibri"/>
                <a:ea typeface="Calibri"/>
                <a:cs typeface="Calibri"/>
                <a:sym typeface="Calibri"/>
              </a:rPr>
              <a:t>TTT initial :</a:t>
            </a:r>
            <a:endParaRPr b="1" sz="14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PANTOPRAZOLE 40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KARDEGIC 160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CRESTOR 20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SPIRONOLACTONE  25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BISOCE 2,5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RAMIPRIL EG 10 mg </a:t>
            </a:r>
            <a:endParaRPr i="1" sz="11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sz="1420">
              <a:solidFill>
                <a:srgbClr val="434343"/>
              </a:solidFill>
              <a:latin typeface="Calibri"/>
              <a:ea typeface="Calibri"/>
              <a:cs typeface="Calibri"/>
              <a:sym typeface="Calibri"/>
            </a:endParaRPr>
          </a:p>
        </p:txBody>
      </p:sp>
      <p:pic>
        <p:nvPicPr>
          <p:cNvPr id="228" name="Google Shape;228;p22"/>
          <p:cNvPicPr preferRelativeResize="0"/>
          <p:nvPr/>
        </p:nvPicPr>
        <p:blipFill>
          <a:blip r:embed="rId7">
            <a:alphaModFix/>
          </a:blip>
          <a:stretch>
            <a:fillRect/>
          </a:stretch>
        </p:blipFill>
        <p:spPr>
          <a:xfrm>
            <a:off x="575781" y="3202675"/>
            <a:ext cx="841707" cy="792600"/>
          </a:xfrm>
          <a:prstGeom prst="rect">
            <a:avLst/>
          </a:prstGeom>
          <a:noFill/>
          <a:ln>
            <a:noFill/>
          </a:ln>
        </p:spPr>
      </p:pic>
      <p:cxnSp>
        <p:nvCxnSpPr>
          <p:cNvPr id="229" name="Google Shape;229;p22"/>
          <p:cNvCxnSpPr/>
          <p:nvPr/>
        </p:nvCxnSpPr>
        <p:spPr>
          <a:xfrm>
            <a:off x="2216825" y="3402487"/>
            <a:ext cx="725700" cy="6600"/>
          </a:xfrm>
          <a:prstGeom prst="straightConnector1">
            <a:avLst/>
          </a:prstGeom>
          <a:noFill/>
          <a:ln cap="flat" cmpd="sng" w="9525">
            <a:solidFill>
              <a:srgbClr val="595959"/>
            </a:solidFill>
            <a:prstDash val="solid"/>
            <a:round/>
            <a:headEnd len="med" w="med" type="none"/>
            <a:tailEnd len="med" w="med" type="triangle"/>
          </a:ln>
        </p:spPr>
      </p:cxnSp>
      <p:pic>
        <p:nvPicPr>
          <p:cNvPr id="230" name="Google Shape;230;p22"/>
          <p:cNvPicPr preferRelativeResize="0"/>
          <p:nvPr/>
        </p:nvPicPr>
        <p:blipFill>
          <a:blip r:embed="rId8">
            <a:alphaModFix/>
          </a:blip>
          <a:stretch>
            <a:fillRect/>
          </a:stretch>
        </p:blipFill>
        <p:spPr>
          <a:xfrm>
            <a:off x="3079775" y="1370250"/>
            <a:ext cx="2724498" cy="3370024"/>
          </a:xfrm>
          <a:prstGeom prst="rect">
            <a:avLst/>
          </a:prstGeom>
          <a:noFill/>
          <a:ln>
            <a:noFill/>
          </a:ln>
        </p:spPr>
      </p:pic>
      <p:cxnSp>
        <p:nvCxnSpPr>
          <p:cNvPr id="231" name="Google Shape;231;p22"/>
          <p:cNvCxnSpPr/>
          <p:nvPr/>
        </p:nvCxnSpPr>
        <p:spPr>
          <a:xfrm>
            <a:off x="5762275" y="3402474"/>
            <a:ext cx="725700" cy="6600"/>
          </a:xfrm>
          <a:prstGeom prst="straightConnector1">
            <a:avLst/>
          </a:prstGeom>
          <a:noFill/>
          <a:ln cap="flat" cmpd="sng" w="9525">
            <a:solidFill>
              <a:srgbClr val="595959"/>
            </a:solidFill>
            <a:prstDash val="solid"/>
            <a:round/>
            <a:headEnd len="med" w="med" type="none"/>
            <a:tailEnd len="med" w="med" type="triangle"/>
          </a:ln>
        </p:spPr>
      </p:cxnSp>
      <p:sp>
        <p:nvSpPr>
          <p:cNvPr id="232" name="Google Shape;232;p22"/>
          <p:cNvSpPr txBox="1"/>
          <p:nvPr/>
        </p:nvSpPr>
        <p:spPr>
          <a:xfrm>
            <a:off x="6415750" y="1410037"/>
            <a:ext cx="2492700" cy="13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b="1" lang="fr" sz="1420">
                <a:solidFill>
                  <a:srgbClr val="38761D"/>
                </a:solidFill>
                <a:latin typeface="Calibri"/>
                <a:ea typeface="Calibri"/>
                <a:cs typeface="Calibri"/>
                <a:sym typeface="Calibri"/>
              </a:rPr>
              <a:t>Modifications :</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Kardégic 160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Bisoprolol 2.5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b="1" lang="fr" sz="1420">
                <a:solidFill>
                  <a:srgbClr val="38761D"/>
                </a:solidFill>
                <a:latin typeface="Calibri"/>
                <a:ea typeface="Calibri"/>
                <a:cs typeface="Calibri"/>
                <a:sym typeface="Calibri"/>
              </a:rPr>
              <a:t>Entresto 49/51 mg x2</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b="1" lang="fr" sz="1420">
                <a:solidFill>
                  <a:srgbClr val="38761D"/>
                </a:solidFill>
                <a:latin typeface="Calibri"/>
                <a:ea typeface="Calibri"/>
                <a:cs typeface="Calibri"/>
                <a:sym typeface="Calibri"/>
              </a:rPr>
              <a:t>Forxiga 10 mg </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b="1" lang="fr" sz="1420">
                <a:solidFill>
                  <a:srgbClr val="38761D"/>
                </a:solidFill>
                <a:latin typeface="Calibri"/>
                <a:ea typeface="Calibri"/>
                <a:cs typeface="Calibri"/>
                <a:sym typeface="Calibri"/>
              </a:rPr>
              <a:t>Brilique 90 mg x2 </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Crestor 20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Spironolactone: 25 mg Pantoprazole 20 mg </a:t>
            </a:r>
            <a:endParaRPr sz="1420">
              <a:solidFill>
                <a:srgbClr val="38761D"/>
              </a:solidFill>
              <a:latin typeface="Calibri"/>
              <a:ea typeface="Calibri"/>
              <a:cs typeface="Calibri"/>
              <a:sym typeface="Calibri"/>
            </a:endParaRPr>
          </a:p>
        </p:txBody>
      </p:sp>
      <p:sp>
        <p:nvSpPr>
          <p:cNvPr id="233" name="Google Shape;233;p22"/>
          <p:cNvSpPr txBox="1"/>
          <p:nvPr/>
        </p:nvSpPr>
        <p:spPr>
          <a:xfrm>
            <a:off x="5804275" y="4247837"/>
            <a:ext cx="2492700" cy="13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420">
                <a:solidFill>
                  <a:srgbClr val="38761D"/>
                </a:solidFill>
                <a:latin typeface="Calibri"/>
                <a:ea typeface="Calibri"/>
                <a:cs typeface="Calibri"/>
                <a:sym typeface="Calibri"/>
              </a:rPr>
              <a:t>+ life Vest</a:t>
            </a:r>
            <a:r>
              <a:rPr lang="fr" sz="1420">
                <a:solidFill>
                  <a:srgbClr val="38761D"/>
                </a:solidFill>
                <a:latin typeface="Calibri"/>
                <a:ea typeface="Calibri"/>
                <a:cs typeface="Calibri"/>
                <a:sym typeface="Calibri"/>
              </a:rPr>
              <a:t> </a:t>
            </a:r>
            <a:endParaRPr sz="1420">
              <a:solidFill>
                <a:srgbClr val="38761D"/>
              </a:solidFill>
              <a:latin typeface="Calibri"/>
              <a:ea typeface="Calibri"/>
              <a:cs typeface="Calibri"/>
              <a:sym typeface="Calibri"/>
            </a:endParaRPr>
          </a:p>
        </p:txBody>
      </p:sp>
      <p:pic>
        <p:nvPicPr>
          <p:cNvPr id="234" name="Google Shape;234;p22"/>
          <p:cNvPicPr preferRelativeResize="0"/>
          <p:nvPr/>
        </p:nvPicPr>
        <p:blipFill>
          <a:blip r:embed="rId9">
            <a:alphaModFix/>
          </a:blip>
          <a:stretch>
            <a:fillRect/>
          </a:stretch>
        </p:blipFill>
        <p:spPr>
          <a:xfrm flipH="1">
            <a:off x="7080127" y="3995275"/>
            <a:ext cx="461926" cy="79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pic>
        <p:nvPicPr>
          <p:cNvPr id="239" name="Google Shape;239;p2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40" name="Google Shape;240;p2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41" name="Google Shape;241;p2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42" name="Google Shape;242;p2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43" name="Google Shape;243;p2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44" name="Google Shape;244;p23"/>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245" name="Google Shape;245;p23"/>
          <p:cNvCxnSpPr>
            <a:endCxn id="246"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246" name="Google Shape;246;p23"/>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247" name="Google Shape;247;p23"/>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248" name="Google Shape;248;p23"/>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en réadaptation</a:t>
            </a:r>
            <a:endParaRPr sz="2960">
              <a:solidFill>
                <a:srgbClr val="CC0000"/>
              </a:solidFill>
              <a:latin typeface="Calibri"/>
              <a:ea typeface="Calibri"/>
              <a:cs typeface="Calibri"/>
              <a:sym typeface="Calibri"/>
            </a:endParaRPr>
          </a:p>
        </p:txBody>
      </p:sp>
      <p:pic>
        <p:nvPicPr>
          <p:cNvPr id="249" name="Google Shape;249;p23"/>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250" name="Google Shape;250;p23"/>
          <p:cNvSpPr txBox="1"/>
          <p:nvPr/>
        </p:nvSpPr>
        <p:spPr>
          <a:xfrm>
            <a:off x="271150" y="153420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fr" sz="1420">
                <a:solidFill>
                  <a:srgbClr val="0B5394"/>
                </a:solidFill>
                <a:latin typeface="Calibri"/>
                <a:ea typeface="Calibri"/>
                <a:cs typeface="Calibri"/>
                <a:sym typeface="Calibri"/>
              </a:rPr>
              <a:t>Durant la réadaptation  :</a:t>
            </a:r>
            <a:endParaRPr b="1"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Créatinémie en augmentation → diminution Entresto à 24/26mg x2</a:t>
            </a:r>
            <a:endParaRPr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Holter pour une hyperexcitabilité ventriculaire : </a:t>
            </a:r>
            <a:endParaRPr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OTM : Augmentation bisoprolol 2.5 mg en plus le soir (FC à 68 bpm)</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251" name="Google Shape;251;p23"/>
          <p:cNvSpPr txBox="1"/>
          <p:nvPr/>
        </p:nvSpPr>
        <p:spPr>
          <a:xfrm>
            <a:off x="6696775" y="1410037"/>
            <a:ext cx="2492700" cy="13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b="1" lang="fr" sz="1420">
                <a:solidFill>
                  <a:srgbClr val="38761D"/>
                </a:solidFill>
                <a:latin typeface="Calibri"/>
                <a:ea typeface="Calibri"/>
                <a:cs typeface="Calibri"/>
                <a:sym typeface="Calibri"/>
              </a:rPr>
              <a:t>Traitement de sortie</a:t>
            </a:r>
            <a:r>
              <a:rPr b="1" lang="fr" sz="1420">
                <a:solidFill>
                  <a:srgbClr val="38761D"/>
                </a:solidFill>
                <a:latin typeface="Calibri"/>
                <a:ea typeface="Calibri"/>
                <a:cs typeface="Calibri"/>
                <a:sym typeface="Calibri"/>
              </a:rPr>
              <a:t> :</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Kardégic 160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Bisoprolol 2.5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Entresto 24/26 mg x2</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Forxiga 10 mg </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Brilique 90 mg x2 </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Crestor 20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Spironolactone: 25 mg Pantoprazole 20 mg </a:t>
            </a:r>
            <a:endParaRPr sz="1420">
              <a:solidFill>
                <a:srgbClr val="38761D"/>
              </a:solidFill>
              <a:latin typeface="Calibri"/>
              <a:ea typeface="Calibri"/>
              <a:cs typeface="Calibri"/>
              <a:sym typeface="Calibri"/>
            </a:endParaRPr>
          </a:p>
        </p:txBody>
      </p:sp>
      <p:sp>
        <p:nvSpPr>
          <p:cNvPr id="252" name="Google Shape;252;p23"/>
          <p:cNvSpPr txBox="1"/>
          <p:nvPr/>
        </p:nvSpPr>
        <p:spPr>
          <a:xfrm>
            <a:off x="3128250" y="3609300"/>
            <a:ext cx="7139400" cy="2075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fr" sz="1420">
                <a:solidFill>
                  <a:srgbClr val="351C75"/>
                </a:solidFill>
                <a:latin typeface="Calibri"/>
                <a:ea typeface="Calibri"/>
                <a:cs typeface="Calibri"/>
                <a:sym typeface="Calibri"/>
              </a:rPr>
              <a:t>Devenir :</a:t>
            </a:r>
            <a:endParaRPr b="1" sz="1420">
              <a:solidFill>
                <a:srgbClr val="351C75"/>
              </a:solidFill>
              <a:latin typeface="Calibri"/>
              <a:ea typeface="Calibri"/>
              <a:cs typeface="Calibri"/>
              <a:sym typeface="Calibri"/>
            </a:endParaRPr>
          </a:p>
          <a:p>
            <a:pPr indent="0" lvl="0" marL="0" rtl="0" algn="l">
              <a:lnSpc>
                <a:spcPct val="150000"/>
              </a:lnSpc>
              <a:spcBef>
                <a:spcPts val="0"/>
              </a:spcBef>
              <a:spcAft>
                <a:spcPts val="0"/>
              </a:spcAft>
              <a:buNone/>
            </a:pPr>
            <a:r>
              <a:rPr lang="fr" sz="1420">
                <a:solidFill>
                  <a:srgbClr val="351C75"/>
                </a:solidFill>
                <a:latin typeface="Calibri"/>
                <a:ea typeface="Calibri"/>
                <a:cs typeface="Calibri"/>
                <a:sym typeface="Calibri"/>
              </a:rPr>
              <a:t>→ Demande d’une</a:t>
            </a:r>
            <a:r>
              <a:rPr b="1" lang="fr" sz="1420">
                <a:solidFill>
                  <a:srgbClr val="351C75"/>
                </a:solidFill>
                <a:latin typeface="Calibri"/>
                <a:ea typeface="Calibri"/>
                <a:cs typeface="Calibri"/>
                <a:sym typeface="Calibri"/>
              </a:rPr>
              <a:t> CS IPA </a:t>
            </a:r>
            <a:r>
              <a:rPr lang="fr" sz="1420">
                <a:solidFill>
                  <a:srgbClr val="351C75"/>
                </a:solidFill>
                <a:latin typeface="Calibri"/>
                <a:ea typeface="Calibri"/>
                <a:cs typeface="Calibri"/>
                <a:sym typeface="Calibri"/>
              </a:rPr>
              <a:t>pour titration des thérapeuthiques</a:t>
            </a:r>
            <a:endParaRPr sz="1420">
              <a:solidFill>
                <a:srgbClr val="351C75"/>
              </a:solidFill>
              <a:latin typeface="Calibri"/>
              <a:ea typeface="Calibri"/>
              <a:cs typeface="Calibri"/>
              <a:sym typeface="Calibri"/>
            </a:endParaRPr>
          </a:p>
          <a:p>
            <a:pPr indent="0" lvl="0" marL="0" rtl="0" algn="l">
              <a:lnSpc>
                <a:spcPct val="150000"/>
              </a:lnSpc>
              <a:spcBef>
                <a:spcPts val="0"/>
              </a:spcBef>
              <a:spcAft>
                <a:spcPts val="0"/>
              </a:spcAft>
              <a:buNone/>
            </a:pPr>
            <a:r>
              <a:rPr lang="fr" sz="1420">
                <a:solidFill>
                  <a:srgbClr val="351C75"/>
                </a:solidFill>
                <a:latin typeface="Calibri"/>
                <a:ea typeface="Calibri"/>
                <a:cs typeface="Calibri"/>
                <a:sym typeface="Calibri"/>
              </a:rPr>
              <a:t>→ IRM de stress en attente</a:t>
            </a:r>
            <a:endParaRPr sz="1420">
              <a:solidFill>
                <a:srgbClr val="351C75"/>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351C75"/>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351C75"/>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351C75"/>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351C75"/>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050">
              <a:solidFill>
                <a:srgbClr val="351C75"/>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t/>
            </a:r>
            <a:endParaRPr b="1" sz="1420">
              <a:solidFill>
                <a:srgbClr val="351C75"/>
              </a:solidFill>
              <a:latin typeface="Calibri"/>
              <a:ea typeface="Calibri"/>
              <a:cs typeface="Calibri"/>
              <a:sym typeface="Calibri"/>
            </a:endParaRPr>
          </a:p>
          <a:p>
            <a:pPr indent="0" lvl="0" marL="0" rtl="0" algn="l">
              <a:lnSpc>
                <a:spcPct val="150000"/>
              </a:lnSpc>
              <a:spcBef>
                <a:spcPts val="0"/>
              </a:spcBef>
              <a:spcAft>
                <a:spcPts val="0"/>
              </a:spcAft>
              <a:buNone/>
            </a:pPr>
            <a:r>
              <a:t/>
            </a:r>
            <a:endParaRPr b="1" sz="1420">
              <a:solidFill>
                <a:srgbClr val="351C75"/>
              </a:solidFill>
              <a:latin typeface="Calibri"/>
              <a:ea typeface="Calibri"/>
              <a:cs typeface="Calibri"/>
              <a:sym typeface="Calibri"/>
            </a:endParaRPr>
          </a:p>
        </p:txBody>
      </p:sp>
      <p:pic>
        <p:nvPicPr>
          <p:cNvPr id="253" name="Google Shape;253;p23"/>
          <p:cNvPicPr preferRelativeResize="0"/>
          <p:nvPr/>
        </p:nvPicPr>
        <p:blipFill>
          <a:blip r:embed="rId7">
            <a:alphaModFix/>
          </a:blip>
          <a:stretch>
            <a:fillRect/>
          </a:stretch>
        </p:blipFill>
        <p:spPr>
          <a:xfrm>
            <a:off x="849251" y="3429750"/>
            <a:ext cx="1187174" cy="95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pic>
        <p:nvPicPr>
          <p:cNvPr id="258" name="Google Shape;258;p24"/>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59" name="Google Shape;259;p24"/>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60" name="Google Shape;260;p2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61" name="Google Shape;261;p2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62" name="Google Shape;262;p2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63" name="Google Shape;263;p24"/>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264" name="Google Shape;264;p24"/>
          <p:cNvCxnSpPr>
            <a:endCxn id="265"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265" name="Google Shape;265;p24"/>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266" name="Google Shape;266;p24"/>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267" name="Google Shape;267;p24"/>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a:t>
            </a:r>
            <a:endParaRPr sz="2960">
              <a:solidFill>
                <a:srgbClr val="CC0000"/>
              </a:solidFill>
              <a:latin typeface="Calibri"/>
              <a:ea typeface="Calibri"/>
              <a:cs typeface="Calibri"/>
              <a:sym typeface="Calibri"/>
            </a:endParaRPr>
          </a:p>
        </p:txBody>
      </p:sp>
      <p:pic>
        <p:nvPicPr>
          <p:cNvPr id="268" name="Google Shape;268;p24"/>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269" name="Google Shape;269;p24"/>
          <p:cNvSpPr txBox="1"/>
          <p:nvPr/>
        </p:nvSpPr>
        <p:spPr>
          <a:xfrm>
            <a:off x="900475" y="153420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fr" sz="1420">
                <a:solidFill>
                  <a:srgbClr val="0B5394"/>
                </a:solidFill>
                <a:latin typeface="Calibri"/>
                <a:ea typeface="Calibri"/>
                <a:cs typeface="Calibri"/>
                <a:sym typeface="Calibri"/>
              </a:rPr>
              <a:t>IRM de stress :</a:t>
            </a:r>
            <a:r>
              <a:rPr lang="fr" sz="1420">
                <a:solidFill>
                  <a:srgbClr val="0B5394"/>
                </a:solidFill>
                <a:latin typeface="Calibri"/>
                <a:ea typeface="Calibri"/>
                <a:cs typeface="Calibri"/>
                <a:sym typeface="Calibri"/>
              </a:rPr>
              <a:t> retrouve un VG dilaté avec fonction systolique altérée sur séquelle d'infarctus non viable inférieure, inférolatérale et antérieure. Absence d'ischémie résiduelle surajoutée. VD de fonction et de morphologie normales</a:t>
            </a:r>
            <a:endParaRPr sz="1200">
              <a:solidFill>
                <a:srgbClr val="0B5394"/>
              </a:solidFill>
            </a:endParaRPr>
          </a:p>
          <a:p>
            <a:pPr indent="0" lvl="0" marL="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rPr b="1" lang="fr" sz="1420">
                <a:solidFill>
                  <a:srgbClr val="0B5394"/>
                </a:solidFill>
                <a:latin typeface="Calibri"/>
                <a:ea typeface="Calibri"/>
                <a:cs typeface="Calibri"/>
                <a:sym typeface="Calibri"/>
              </a:rPr>
              <a:t>→ Pas de viabilité </a:t>
            </a:r>
            <a:r>
              <a:rPr lang="fr" sz="1420">
                <a:solidFill>
                  <a:srgbClr val="0B5394"/>
                </a:solidFill>
                <a:latin typeface="Calibri"/>
                <a:ea typeface="Calibri"/>
                <a:cs typeface="Calibri"/>
                <a:sym typeface="Calibri"/>
              </a:rPr>
              <a:t>du </a:t>
            </a:r>
            <a:r>
              <a:rPr lang="fr" sz="1420">
                <a:solidFill>
                  <a:srgbClr val="0B5394"/>
                </a:solidFill>
                <a:latin typeface="Calibri"/>
                <a:ea typeface="Calibri"/>
                <a:cs typeface="Calibri"/>
                <a:sym typeface="Calibri"/>
              </a:rPr>
              <a:t>territoire</a:t>
            </a:r>
            <a:r>
              <a:rPr lang="fr" sz="1420">
                <a:solidFill>
                  <a:srgbClr val="0B5394"/>
                </a:solidFill>
                <a:latin typeface="Calibri"/>
                <a:ea typeface="Calibri"/>
                <a:cs typeface="Calibri"/>
                <a:sym typeface="Calibri"/>
              </a:rPr>
              <a:t> coronaire sténosé </a:t>
            </a:r>
            <a:endParaRPr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rPr lang="fr" sz="1420">
                <a:solidFill>
                  <a:srgbClr val="0B5394"/>
                </a:solidFill>
                <a:latin typeface="Calibri"/>
                <a:ea typeface="Calibri"/>
                <a:cs typeface="Calibri"/>
                <a:sym typeface="Calibri"/>
              </a:rPr>
              <a:t>→ Arrêt du Brilique (introduit en prévision d’une possible angioplastie)</a:t>
            </a:r>
            <a:endParaRPr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rPr b="1" lang="fr" sz="1420">
                <a:solidFill>
                  <a:srgbClr val="0B5394"/>
                </a:solidFill>
                <a:latin typeface="Calibri"/>
                <a:ea typeface="Calibri"/>
                <a:cs typeface="Calibri"/>
                <a:sym typeface="Calibri"/>
              </a:rPr>
              <a:t>→ </a:t>
            </a:r>
            <a:r>
              <a:rPr b="1" lang="fr" sz="1420">
                <a:solidFill>
                  <a:srgbClr val="0B5394"/>
                </a:solidFill>
                <a:latin typeface="Calibri"/>
                <a:ea typeface="Calibri"/>
                <a:cs typeface="Calibri"/>
                <a:sym typeface="Calibri"/>
              </a:rPr>
              <a:t>Traitement</a:t>
            </a:r>
            <a:r>
              <a:rPr b="1" lang="fr" sz="1420">
                <a:solidFill>
                  <a:srgbClr val="0B5394"/>
                </a:solidFill>
                <a:latin typeface="Calibri"/>
                <a:ea typeface="Calibri"/>
                <a:cs typeface="Calibri"/>
                <a:sym typeface="Calibri"/>
              </a:rPr>
              <a:t> médical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rPr b="1" lang="fr" sz="1420">
                <a:solidFill>
                  <a:srgbClr val="0B5394"/>
                </a:solidFill>
                <a:latin typeface="Calibri"/>
                <a:ea typeface="Calibri"/>
                <a:cs typeface="Calibri"/>
                <a:sym typeface="Calibri"/>
              </a:rPr>
              <a:t>→ </a:t>
            </a:r>
            <a:r>
              <a:rPr lang="fr" sz="1420">
                <a:solidFill>
                  <a:srgbClr val="0B5394"/>
                </a:solidFill>
                <a:latin typeface="Calibri"/>
                <a:ea typeface="Calibri"/>
                <a:cs typeface="Calibri"/>
                <a:sym typeface="Calibri"/>
              </a:rPr>
              <a:t>Discussion</a:t>
            </a:r>
            <a:r>
              <a:rPr lang="fr" sz="1420">
                <a:solidFill>
                  <a:srgbClr val="0B5394"/>
                </a:solidFill>
                <a:latin typeface="Calibri"/>
                <a:ea typeface="Calibri"/>
                <a:cs typeface="Calibri"/>
                <a:sym typeface="Calibri"/>
              </a:rPr>
              <a:t> de l’implantation d’un </a:t>
            </a:r>
            <a:r>
              <a:rPr b="1" lang="fr" sz="1420">
                <a:solidFill>
                  <a:srgbClr val="0B5394"/>
                </a:solidFill>
                <a:latin typeface="Calibri"/>
                <a:ea typeface="Calibri"/>
                <a:cs typeface="Calibri"/>
                <a:sym typeface="Calibri"/>
              </a:rPr>
              <a:t>DAI + CRT </a:t>
            </a:r>
            <a:r>
              <a:rPr lang="fr" sz="1420">
                <a:solidFill>
                  <a:srgbClr val="0B5394"/>
                </a:solidFill>
                <a:latin typeface="Calibri"/>
                <a:ea typeface="Calibri"/>
                <a:cs typeface="Calibri"/>
                <a:sym typeface="Calibri"/>
              </a:rPr>
              <a:t>(défibrillateur couplé à une </a:t>
            </a:r>
            <a:r>
              <a:rPr lang="fr" sz="1420">
                <a:solidFill>
                  <a:srgbClr val="0B5394"/>
                </a:solidFill>
                <a:latin typeface="Calibri"/>
                <a:ea typeface="Calibri"/>
                <a:cs typeface="Calibri"/>
                <a:sym typeface="Calibri"/>
              </a:rPr>
              <a:t>resynchronisation</a:t>
            </a:r>
            <a:r>
              <a:rPr lang="fr" sz="1420">
                <a:solidFill>
                  <a:srgbClr val="0B5394"/>
                </a:solidFill>
                <a:latin typeface="Calibri"/>
                <a:ea typeface="Calibri"/>
                <a:cs typeface="Calibri"/>
                <a:sym typeface="Calibri"/>
              </a:rPr>
              <a:t>)</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050">
              <a:solidFill>
                <a:srgbClr val="0B5394"/>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pic>
        <p:nvPicPr>
          <p:cNvPr id="274" name="Google Shape;274;p2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75" name="Google Shape;275;p2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76" name="Google Shape;276;p2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77" name="Google Shape;277;p2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78" name="Google Shape;278;p2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79" name="Google Shape;279;p25"/>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280" name="Google Shape;280;p25"/>
          <p:cNvCxnSpPr>
            <a:endCxn id="28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281" name="Google Shape;281;p25"/>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282" name="Google Shape;282;p25"/>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283" name="Google Shape;283;p25"/>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 1ère CS IPA</a:t>
            </a:r>
            <a:endParaRPr sz="2960">
              <a:solidFill>
                <a:srgbClr val="CC0000"/>
              </a:solidFill>
              <a:latin typeface="Calibri"/>
              <a:ea typeface="Calibri"/>
              <a:cs typeface="Calibri"/>
              <a:sym typeface="Calibri"/>
            </a:endParaRPr>
          </a:p>
        </p:txBody>
      </p:sp>
      <p:pic>
        <p:nvPicPr>
          <p:cNvPr id="284" name="Google Shape;284;p25"/>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285" name="Google Shape;285;p25"/>
          <p:cNvSpPr txBox="1"/>
          <p:nvPr/>
        </p:nvSpPr>
        <p:spPr>
          <a:xfrm>
            <a:off x="2004600" y="153420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fr" sz="1420">
                <a:solidFill>
                  <a:srgbClr val="0B5394"/>
                </a:solidFill>
                <a:latin typeface="Calibri"/>
                <a:ea typeface="Calibri"/>
                <a:cs typeface="Calibri"/>
                <a:sym typeface="Calibri"/>
              </a:rPr>
              <a:t>Mr K va bien, pas d’angor, pas de palpitations, ni de vertiges.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0B5394"/>
                </a:solidFill>
                <a:latin typeface="Calibri"/>
                <a:ea typeface="Calibri"/>
                <a:cs typeface="Calibri"/>
                <a:sym typeface="Calibri"/>
              </a:rPr>
              <a:t>Dyspnée de classe NYHA II-III lors </a:t>
            </a:r>
            <a:r>
              <a:rPr lang="fr" sz="1420">
                <a:solidFill>
                  <a:srgbClr val="0B5394"/>
                </a:solidFill>
                <a:latin typeface="Calibri"/>
                <a:ea typeface="Calibri"/>
                <a:cs typeface="Calibri"/>
                <a:sym typeface="Calibri"/>
              </a:rPr>
              <a:t>d'efforts</a:t>
            </a:r>
            <a:r>
              <a:rPr lang="fr" sz="1420">
                <a:solidFill>
                  <a:srgbClr val="0B5394"/>
                </a:solidFill>
                <a:latin typeface="Calibri"/>
                <a:ea typeface="Calibri"/>
                <a:cs typeface="Calibri"/>
                <a:sym typeface="Calibri"/>
              </a:rPr>
              <a:t> plus importants.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0B5394"/>
                </a:solidFill>
                <a:latin typeface="Calibri"/>
                <a:ea typeface="Calibri"/>
                <a:cs typeface="Calibri"/>
                <a:sym typeface="Calibri"/>
              </a:rPr>
              <a:t>Il porte toujours la Life Vest avec une bonne observance</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0B5394"/>
                </a:solidFill>
                <a:latin typeface="Calibri"/>
                <a:ea typeface="Calibri"/>
                <a:cs typeface="Calibri"/>
                <a:sym typeface="Calibri"/>
              </a:rPr>
              <a:t>Un épisode de gastro-entérite</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p:txBody>
      </p:sp>
      <p:pic>
        <p:nvPicPr>
          <p:cNvPr id="286" name="Google Shape;286;p25"/>
          <p:cNvPicPr preferRelativeResize="0"/>
          <p:nvPr/>
        </p:nvPicPr>
        <p:blipFill>
          <a:blip r:embed="rId7">
            <a:alphaModFix/>
          </a:blip>
          <a:stretch>
            <a:fillRect/>
          </a:stretch>
        </p:blipFill>
        <p:spPr>
          <a:xfrm>
            <a:off x="579175" y="1703875"/>
            <a:ext cx="1009917" cy="791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0" name="Shape 290"/>
        <p:cNvGrpSpPr/>
        <p:nvPr/>
      </p:nvGrpSpPr>
      <p:grpSpPr>
        <a:xfrm>
          <a:off x="0" y="0"/>
          <a:ext cx="0" cy="0"/>
          <a:chOff x="0" y="0"/>
          <a:chExt cx="0" cy="0"/>
        </a:xfrm>
      </p:grpSpPr>
      <p:pic>
        <p:nvPicPr>
          <p:cNvPr id="291" name="Google Shape;291;p2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92" name="Google Shape;292;p2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93" name="Google Shape;293;p2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94" name="Google Shape;294;p2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95" name="Google Shape;295;p2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96" name="Google Shape;296;p26"/>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297" name="Google Shape;297;p26"/>
          <p:cNvCxnSpPr>
            <a:endCxn id="298"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298" name="Google Shape;298;p26"/>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299" name="Google Shape;299;p26"/>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300" name="Google Shape;300;p26"/>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1ère CS IPA</a:t>
            </a:r>
            <a:endParaRPr sz="2960">
              <a:solidFill>
                <a:srgbClr val="CC0000"/>
              </a:solidFill>
              <a:latin typeface="Calibri"/>
              <a:ea typeface="Calibri"/>
              <a:cs typeface="Calibri"/>
              <a:sym typeface="Calibri"/>
            </a:endParaRPr>
          </a:p>
        </p:txBody>
      </p:sp>
      <p:pic>
        <p:nvPicPr>
          <p:cNvPr id="301" name="Google Shape;301;p26"/>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302" name="Google Shape;302;p26"/>
          <p:cNvSpPr txBox="1"/>
          <p:nvPr/>
        </p:nvSpPr>
        <p:spPr>
          <a:xfrm>
            <a:off x="2004600" y="153420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fr" sz="1420">
                <a:solidFill>
                  <a:srgbClr val="CC0000"/>
                </a:solidFill>
                <a:latin typeface="Calibri"/>
                <a:ea typeface="Calibri"/>
                <a:cs typeface="Calibri"/>
                <a:sym typeface="Calibri"/>
              </a:rPr>
              <a:t>Examen clinique sans particularité, pas de signes congestifs</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CC0000"/>
                </a:solidFill>
                <a:latin typeface="Calibri"/>
                <a:ea typeface="Calibri"/>
                <a:cs typeface="Calibri"/>
                <a:sym typeface="Calibri"/>
              </a:rPr>
              <a:t>PA 124/84 mmHg</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CC0000"/>
                </a:solidFill>
                <a:latin typeface="Calibri"/>
                <a:ea typeface="Calibri"/>
                <a:cs typeface="Calibri"/>
                <a:sym typeface="Calibri"/>
              </a:rPr>
              <a:t>FC 61 BPM</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CC0000"/>
                </a:solidFill>
                <a:latin typeface="Calibri"/>
                <a:ea typeface="Calibri"/>
                <a:cs typeface="Calibri"/>
                <a:sym typeface="Calibri"/>
              </a:rPr>
              <a:t>Sat 98 %</a:t>
            </a:r>
            <a:endParaRPr sz="1000">
              <a:solidFill>
                <a:srgbClr val="CC0000"/>
              </a:solidFill>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p:txBody>
      </p:sp>
      <p:pic>
        <p:nvPicPr>
          <p:cNvPr id="303" name="Google Shape;303;p26"/>
          <p:cNvPicPr preferRelativeResize="0"/>
          <p:nvPr/>
        </p:nvPicPr>
        <p:blipFill>
          <a:blip r:embed="rId7">
            <a:alphaModFix/>
          </a:blip>
          <a:stretch>
            <a:fillRect/>
          </a:stretch>
        </p:blipFill>
        <p:spPr>
          <a:xfrm>
            <a:off x="639000" y="1528084"/>
            <a:ext cx="841700" cy="6940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pic>
        <p:nvPicPr>
          <p:cNvPr id="308" name="Google Shape;308;p2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09" name="Google Shape;309;p2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10" name="Google Shape;310;p2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11" name="Google Shape;311;p2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12" name="Google Shape;312;p2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13" name="Google Shape;313;p27"/>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314" name="Google Shape;314;p27"/>
          <p:cNvCxnSpPr>
            <a:endCxn id="315"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315" name="Google Shape;315;p27"/>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316" name="Google Shape;316;p27"/>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317" name="Google Shape;317;p27"/>
          <p:cNvSpPr txBox="1"/>
          <p:nvPr/>
        </p:nvSpPr>
        <p:spPr>
          <a:xfrm>
            <a:off x="639000" y="42525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C. 78 ans : première consultation IPA</a:t>
            </a:r>
            <a:endParaRPr/>
          </a:p>
        </p:txBody>
      </p:sp>
      <p:pic>
        <p:nvPicPr>
          <p:cNvPr id="318" name="Google Shape;318;p2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19" name="Google Shape;319;p27"/>
          <p:cNvPicPr preferRelativeResize="0"/>
          <p:nvPr/>
        </p:nvPicPr>
        <p:blipFill>
          <a:blip r:embed="rId7">
            <a:alphaModFix/>
          </a:blip>
          <a:stretch>
            <a:fillRect/>
          </a:stretch>
        </p:blipFill>
        <p:spPr>
          <a:xfrm>
            <a:off x="761250" y="1484175"/>
            <a:ext cx="1041675" cy="1031200"/>
          </a:xfrm>
          <a:prstGeom prst="rect">
            <a:avLst/>
          </a:prstGeom>
          <a:noFill/>
          <a:ln>
            <a:noFill/>
          </a:ln>
        </p:spPr>
      </p:pic>
      <p:sp>
        <p:nvSpPr>
          <p:cNvPr id="320" name="Google Shape;320;p27"/>
          <p:cNvSpPr txBox="1"/>
          <p:nvPr/>
        </p:nvSpPr>
        <p:spPr>
          <a:xfrm>
            <a:off x="4025100" y="1484163"/>
            <a:ext cx="32877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321" name="Google Shape;321;p27"/>
          <p:cNvSpPr txBox="1"/>
          <p:nvPr/>
        </p:nvSpPr>
        <p:spPr>
          <a:xfrm>
            <a:off x="3730200" y="1698775"/>
            <a:ext cx="3287700" cy="1323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ferritinémie : 15 ng/ml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0B5394"/>
                </a:solidFill>
                <a:latin typeface="Calibri"/>
                <a:ea typeface="Calibri"/>
                <a:cs typeface="Calibri"/>
                <a:sym typeface="Calibri"/>
              </a:rPr>
              <a:t>coefficient de saturation : 30%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322" name="Google Shape;322;p27"/>
          <p:cNvSpPr txBox="1"/>
          <p:nvPr/>
        </p:nvSpPr>
        <p:spPr>
          <a:xfrm>
            <a:off x="737400" y="2787013"/>
            <a:ext cx="3287700" cy="1323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Créatininémie : 95 µmol/l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Clairance de créatinine : 72 ml/min</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Kaliémie : 4,3 mmol/L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rPr lang="fr" sz="1420">
                <a:solidFill>
                  <a:srgbClr val="0B5394"/>
                </a:solidFill>
                <a:latin typeface="Calibri"/>
                <a:ea typeface="Calibri"/>
                <a:cs typeface="Calibri"/>
                <a:sym typeface="Calibri"/>
              </a:rPr>
              <a:t>NT-pro-BNP :  504 ng/L</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323" name="Google Shape;323;p27"/>
          <p:cNvSpPr txBox="1"/>
          <p:nvPr/>
        </p:nvSpPr>
        <p:spPr>
          <a:xfrm>
            <a:off x="3904350" y="3900900"/>
            <a:ext cx="1974300" cy="1242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0B5394"/>
                </a:solidFill>
                <a:latin typeface="Calibri"/>
                <a:ea typeface="Calibri"/>
                <a:cs typeface="Calibri"/>
                <a:sym typeface="Calibri"/>
              </a:rPr>
              <a:t>→ Carence martiale</a:t>
            </a:r>
            <a:endParaRPr b="1"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pic>
        <p:nvPicPr>
          <p:cNvPr id="328" name="Google Shape;328;p2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29" name="Google Shape;329;p2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30" name="Google Shape;330;p2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31" name="Google Shape;331;p2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32" name="Google Shape;332;p2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33" name="Google Shape;333;p28"/>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334" name="Google Shape;334;p28"/>
          <p:cNvCxnSpPr>
            <a:endCxn id="335"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335" name="Google Shape;335;p28"/>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336" name="Google Shape;336;p28"/>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337" name="Google Shape;337;p28"/>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1ère CS IPA</a:t>
            </a:r>
            <a:endParaRPr sz="2960">
              <a:solidFill>
                <a:srgbClr val="CC0000"/>
              </a:solidFill>
              <a:latin typeface="Calibri"/>
              <a:ea typeface="Calibri"/>
              <a:cs typeface="Calibri"/>
              <a:sym typeface="Calibri"/>
            </a:endParaRPr>
          </a:p>
        </p:txBody>
      </p:sp>
      <p:pic>
        <p:nvPicPr>
          <p:cNvPr id="338" name="Google Shape;338;p28"/>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339" name="Google Shape;339;p28"/>
          <p:cNvSpPr txBox="1"/>
          <p:nvPr/>
        </p:nvSpPr>
        <p:spPr>
          <a:xfrm>
            <a:off x="1891113" y="162665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fr" sz="1420">
                <a:solidFill>
                  <a:srgbClr val="E69138"/>
                </a:solidFill>
                <a:latin typeface="Calibri"/>
                <a:ea typeface="Calibri"/>
                <a:cs typeface="Calibri"/>
                <a:sym typeface="Calibri"/>
              </a:rPr>
              <a:t>Activité physique : </a:t>
            </a:r>
            <a:r>
              <a:rPr lang="fr" sz="1420">
                <a:solidFill>
                  <a:srgbClr val="E69138"/>
                </a:solidFill>
                <a:latin typeface="Calibri"/>
                <a:ea typeface="Calibri"/>
                <a:cs typeface="Calibri"/>
                <a:sym typeface="Calibri"/>
              </a:rPr>
              <a:t>Vélo d’appartement plusieurs fois par semaine</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rPr b="1" lang="fr" sz="1420">
                <a:solidFill>
                  <a:srgbClr val="E69138"/>
                </a:solidFill>
                <a:latin typeface="Calibri"/>
                <a:ea typeface="Calibri"/>
                <a:cs typeface="Calibri"/>
                <a:sym typeface="Calibri"/>
              </a:rPr>
              <a:t>Sur le plan diététique :</a:t>
            </a:r>
            <a:r>
              <a:rPr lang="fr" sz="1420">
                <a:solidFill>
                  <a:srgbClr val="E69138"/>
                </a:solidFill>
                <a:latin typeface="Calibri"/>
                <a:ea typeface="Calibri"/>
                <a:cs typeface="Calibri"/>
                <a:sym typeface="Calibri"/>
              </a:rPr>
              <a:t> régime hyposodée respecté. </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E69138"/>
                </a:solidFill>
                <a:latin typeface="Calibri"/>
                <a:ea typeface="Calibri"/>
                <a:cs typeface="Calibri"/>
                <a:sym typeface="Calibri"/>
              </a:rPr>
              <a:t>Perte de poids importante depuis </a:t>
            </a:r>
            <a:r>
              <a:rPr lang="fr" sz="1420">
                <a:solidFill>
                  <a:srgbClr val="E69138"/>
                </a:solidFill>
                <a:latin typeface="Calibri"/>
                <a:ea typeface="Calibri"/>
                <a:cs typeface="Calibri"/>
                <a:sym typeface="Calibri"/>
              </a:rPr>
              <a:t>le début de l’hospitalisation : </a:t>
            </a:r>
            <a:r>
              <a:rPr b="1" lang="fr" sz="1420">
                <a:solidFill>
                  <a:srgbClr val="E69138"/>
                </a:solidFill>
                <a:latin typeface="Calibri"/>
                <a:ea typeface="Calibri"/>
                <a:cs typeface="Calibri"/>
                <a:sym typeface="Calibri"/>
              </a:rPr>
              <a:t> - 10 kg</a:t>
            </a:r>
            <a:endParaRPr b="1" sz="950">
              <a:solidFill>
                <a:srgbClr val="E69138"/>
              </a:solidFill>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340" name="Google Shape;340;p28"/>
          <p:cNvPicPr preferRelativeResize="0"/>
          <p:nvPr/>
        </p:nvPicPr>
        <p:blipFill>
          <a:blip r:embed="rId7">
            <a:alphaModFix/>
          </a:blip>
          <a:stretch>
            <a:fillRect/>
          </a:stretch>
        </p:blipFill>
        <p:spPr>
          <a:xfrm>
            <a:off x="579175" y="1710368"/>
            <a:ext cx="956400" cy="972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pic>
        <p:nvPicPr>
          <p:cNvPr id="345" name="Google Shape;345;p29"/>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46" name="Google Shape;346;p29"/>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47" name="Google Shape;347;p2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48" name="Google Shape;348;p2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49" name="Google Shape;349;p2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50" name="Google Shape;350;p29"/>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351" name="Google Shape;351;p29"/>
          <p:cNvCxnSpPr>
            <a:endCxn id="352"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352" name="Google Shape;352;p29"/>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353" name="Google Shape;353;p29"/>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354" name="Google Shape;354;p29"/>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1ère CS IPA</a:t>
            </a:r>
            <a:endParaRPr sz="2960">
              <a:solidFill>
                <a:srgbClr val="CC0000"/>
              </a:solidFill>
              <a:latin typeface="Calibri"/>
              <a:ea typeface="Calibri"/>
              <a:cs typeface="Calibri"/>
              <a:sym typeface="Calibri"/>
            </a:endParaRPr>
          </a:p>
        </p:txBody>
      </p:sp>
      <p:pic>
        <p:nvPicPr>
          <p:cNvPr id="355" name="Google Shape;355;p29"/>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356" name="Google Shape;356;p29"/>
          <p:cNvSpPr txBox="1"/>
          <p:nvPr/>
        </p:nvSpPr>
        <p:spPr>
          <a:xfrm>
            <a:off x="1891113" y="162665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674EA7"/>
                </a:solidFill>
                <a:latin typeface="Calibri"/>
                <a:ea typeface="Calibri"/>
                <a:cs typeface="Calibri"/>
                <a:sym typeface="Calibri"/>
              </a:rPr>
              <a:t>OTM : </a:t>
            </a:r>
            <a:r>
              <a:rPr lang="fr" sz="1420">
                <a:solidFill>
                  <a:srgbClr val="674EA7"/>
                </a:solidFill>
                <a:latin typeface="Calibri"/>
                <a:ea typeface="Calibri"/>
                <a:cs typeface="Calibri"/>
                <a:sym typeface="Calibri"/>
              </a:rPr>
              <a:t>Majoration entresto 49/51 mg x2</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674EA7"/>
                </a:solidFill>
                <a:latin typeface="Calibri"/>
                <a:ea typeface="Calibri"/>
                <a:cs typeface="Calibri"/>
                <a:sym typeface="Calibri"/>
              </a:rPr>
              <a:t>Prescription d’un bilan biologique de contrôle + bilan dénutrition (albumine / Préalbumine)</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674EA7"/>
                </a:solidFill>
                <a:latin typeface="Calibri"/>
                <a:ea typeface="Calibri"/>
                <a:cs typeface="Calibri"/>
                <a:sym typeface="Calibri"/>
              </a:rPr>
              <a:t>Cs anesthésiste dans la foulée + prog intervention</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674EA7"/>
                </a:solidFill>
                <a:latin typeface="Calibri"/>
                <a:ea typeface="Calibri"/>
                <a:cs typeface="Calibri"/>
                <a:sym typeface="Calibri"/>
              </a:rPr>
              <a:t>Consultation IPA dans 1 mois + Injection Ferinject en HDJ (Carence martiale)</a:t>
            </a:r>
            <a:endParaRPr sz="1000">
              <a:solidFill>
                <a:srgbClr val="674EA7"/>
              </a:solidFill>
            </a:endParaRPr>
          </a:p>
          <a:p>
            <a:pPr indent="0" lvl="0" marL="0" rtl="0" algn="l">
              <a:lnSpc>
                <a:spcPct val="150000"/>
              </a:lnSpc>
              <a:spcBef>
                <a:spcPts val="0"/>
              </a:spcBef>
              <a:spcAft>
                <a:spcPts val="0"/>
              </a:spcAft>
              <a:buNone/>
            </a:pPr>
            <a:r>
              <a:t/>
            </a:r>
            <a:endParaRPr sz="1420">
              <a:solidFill>
                <a:srgbClr val="674EA7"/>
              </a:solidFill>
              <a:latin typeface="Calibri"/>
              <a:ea typeface="Calibri"/>
              <a:cs typeface="Calibri"/>
              <a:sym typeface="Calibri"/>
            </a:endParaRPr>
          </a:p>
        </p:txBody>
      </p:sp>
      <p:pic>
        <p:nvPicPr>
          <p:cNvPr id="357" name="Google Shape;357;p29"/>
          <p:cNvPicPr preferRelativeResize="0"/>
          <p:nvPr/>
        </p:nvPicPr>
        <p:blipFill>
          <a:blip r:embed="rId7">
            <a:alphaModFix/>
          </a:blip>
          <a:stretch>
            <a:fillRect/>
          </a:stretch>
        </p:blipFill>
        <p:spPr>
          <a:xfrm>
            <a:off x="579175" y="1683350"/>
            <a:ext cx="1016420" cy="792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pic>
        <p:nvPicPr>
          <p:cNvPr id="362" name="Google Shape;362;p30"/>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63" name="Google Shape;363;p30"/>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64" name="Google Shape;364;p3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65" name="Google Shape;365;p3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66" name="Google Shape;366;p3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67" name="Google Shape;367;p30"/>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368" name="Google Shape;368;p30"/>
          <p:cNvCxnSpPr>
            <a:endCxn id="369"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369" name="Google Shape;369;p30"/>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370" name="Google Shape;370;p30"/>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371" name="Google Shape;371;p30"/>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implantation d’un DAI + CRT </a:t>
            </a:r>
            <a:endParaRPr sz="2960">
              <a:solidFill>
                <a:srgbClr val="CC0000"/>
              </a:solidFill>
              <a:latin typeface="Calibri"/>
              <a:ea typeface="Calibri"/>
              <a:cs typeface="Calibri"/>
              <a:sym typeface="Calibri"/>
            </a:endParaRPr>
          </a:p>
        </p:txBody>
      </p:sp>
      <p:pic>
        <p:nvPicPr>
          <p:cNvPr id="372" name="Google Shape;372;p30"/>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373" name="Google Shape;373;p30"/>
          <p:cNvSpPr txBox="1"/>
          <p:nvPr/>
        </p:nvSpPr>
        <p:spPr>
          <a:xfrm>
            <a:off x="579175" y="153420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fr" sz="1420">
                <a:solidFill>
                  <a:srgbClr val="0B5394"/>
                </a:solidFill>
                <a:latin typeface="Calibri"/>
                <a:ea typeface="Calibri"/>
                <a:cs typeface="Calibri"/>
                <a:sym typeface="Calibri"/>
              </a:rPr>
              <a:t>Indication pour l’implantation d’un DAI + CRT en prévention primaire. (DAI Biventriculaire) :</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318770" lvl="0" marL="457200" marR="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Implantation en </a:t>
            </a:r>
            <a:r>
              <a:rPr lang="fr" sz="1420">
                <a:solidFill>
                  <a:srgbClr val="0B5394"/>
                </a:solidFill>
                <a:latin typeface="Calibri"/>
                <a:ea typeface="Calibri"/>
                <a:cs typeface="Calibri"/>
                <a:sym typeface="Calibri"/>
              </a:rPr>
              <a:t>prévention</a:t>
            </a:r>
            <a:r>
              <a:rPr lang="fr" sz="1420">
                <a:solidFill>
                  <a:srgbClr val="0B5394"/>
                </a:solidFill>
                <a:latin typeface="Calibri"/>
                <a:ea typeface="Calibri"/>
                <a:cs typeface="Calibri"/>
                <a:sym typeface="Calibri"/>
              </a:rPr>
              <a:t> primaire : traitement des patients à risque d’arythmie ventriculaire menaçant le pronostic vital mais n’ayant jamais souffert d’arythmie ventriculaire soutenue (prévention secondaire : suite à des troubles du rythme ventriculaire malin avéré)</a:t>
            </a:r>
            <a:endParaRPr sz="1420">
              <a:solidFill>
                <a:srgbClr val="0B5394"/>
              </a:solidFill>
              <a:latin typeface="Calibri"/>
              <a:ea typeface="Calibri"/>
              <a:cs typeface="Calibri"/>
              <a:sym typeface="Calibri"/>
            </a:endParaRPr>
          </a:p>
          <a:p>
            <a:pPr indent="-318770" lvl="0" marL="457200" marR="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L’implantation d’un DAI est indiquée en prévention primaire chez des patients avec insuffisance cardiaque en stade NYHA II avec une FEVG ≤ 35% et chez les patients avec cardiopathie ischémique en stade NYHA I avec FEVG ≤ 30%.</a:t>
            </a:r>
            <a:endParaRPr b="1" sz="1420">
              <a:solidFill>
                <a:srgbClr val="0B5394"/>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pic>
        <p:nvPicPr>
          <p:cNvPr id="378" name="Google Shape;378;p31"/>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79" name="Google Shape;379;p31"/>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80" name="Google Shape;380;p3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81" name="Google Shape;381;p3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82" name="Google Shape;382;p3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383" name="Google Shape;383;p31"/>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384" name="Google Shape;384;p31"/>
          <p:cNvCxnSpPr>
            <a:endCxn id="385"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385" name="Google Shape;385;p31"/>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386" name="Google Shape;386;p31"/>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387" name="Google Shape;387;p31"/>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implantation d’un DAI + CRT </a:t>
            </a:r>
            <a:endParaRPr sz="2960">
              <a:solidFill>
                <a:srgbClr val="CC0000"/>
              </a:solidFill>
              <a:latin typeface="Calibri"/>
              <a:ea typeface="Calibri"/>
              <a:cs typeface="Calibri"/>
              <a:sym typeface="Calibri"/>
            </a:endParaRPr>
          </a:p>
        </p:txBody>
      </p:sp>
      <p:pic>
        <p:nvPicPr>
          <p:cNvPr id="388" name="Google Shape;388;p31"/>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389" name="Google Shape;389;p31"/>
          <p:cNvSpPr txBox="1"/>
          <p:nvPr/>
        </p:nvSpPr>
        <p:spPr>
          <a:xfrm>
            <a:off x="579175" y="1631025"/>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fr" sz="1420">
                <a:solidFill>
                  <a:srgbClr val="0B5394"/>
                </a:solidFill>
                <a:latin typeface="Calibri"/>
                <a:ea typeface="Calibri"/>
                <a:cs typeface="Calibri"/>
                <a:sym typeface="Calibri"/>
              </a:rPr>
              <a:t>Resynchronisation</a:t>
            </a:r>
            <a:r>
              <a:rPr b="1" lang="fr" sz="1420">
                <a:solidFill>
                  <a:srgbClr val="0B5394"/>
                </a:solidFill>
                <a:latin typeface="Calibri"/>
                <a:ea typeface="Calibri"/>
                <a:cs typeface="Calibri"/>
                <a:sym typeface="Calibri"/>
              </a:rPr>
              <a:t> (CRT) :</a:t>
            </a:r>
            <a:endParaRPr b="1" sz="1420">
              <a:solidFill>
                <a:srgbClr val="0B5394"/>
              </a:solidFill>
              <a:latin typeface="Calibri"/>
              <a:ea typeface="Calibri"/>
              <a:cs typeface="Calibri"/>
              <a:sym typeface="Calibri"/>
            </a:endParaRPr>
          </a:p>
          <a:p>
            <a:pPr indent="-318770" lvl="0" marL="457200" marR="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Dans la thérapie de resynchronisation cardiaque (CRT), une sonde supplémentaire, appelée sonde ventriculaire gauche est placée dans une veine tributaire du sinus coronaire et permet de stimuler le VG en plus du VD, selon un délai programmable, et permet ainsi de resynchroniser la contraction ventriculaire.</a:t>
            </a:r>
            <a:endParaRPr sz="1420">
              <a:solidFill>
                <a:srgbClr val="0B5394"/>
              </a:solidFill>
              <a:latin typeface="Calibri"/>
              <a:ea typeface="Calibri"/>
              <a:cs typeface="Calibri"/>
              <a:sym typeface="Calibri"/>
            </a:endParaRPr>
          </a:p>
          <a:p>
            <a:pPr indent="-318770" lvl="0" marL="457200" marR="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Elle n’est indiqué qu’en cas de </a:t>
            </a:r>
            <a:r>
              <a:rPr lang="fr" sz="1420">
                <a:solidFill>
                  <a:srgbClr val="0B5394"/>
                </a:solidFill>
                <a:latin typeface="Calibri"/>
                <a:ea typeface="Calibri"/>
                <a:cs typeface="Calibri"/>
                <a:sym typeface="Calibri"/>
              </a:rPr>
              <a:t>désynchronisation</a:t>
            </a:r>
            <a:r>
              <a:rPr lang="fr" sz="1420">
                <a:solidFill>
                  <a:srgbClr val="0B5394"/>
                </a:solidFill>
                <a:latin typeface="Calibri"/>
                <a:ea typeface="Calibri"/>
                <a:cs typeface="Calibri"/>
                <a:sym typeface="Calibri"/>
              </a:rPr>
              <a:t> VD-VG et donc la </a:t>
            </a:r>
            <a:r>
              <a:rPr b="1" lang="fr" sz="1420">
                <a:solidFill>
                  <a:srgbClr val="0B5394"/>
                </a:solidFill>
                <a:latin typeface="Calibri"/>
                <a:ea typeface="Calibri"/>
                <a:cs typeface="Calibri"/>
                <a:sym typeface="Calibri"/>
              </a:rPr>
              <a:t>présence d’un BBG </a:t>
            </a:r>
            <a:r>
              <a:rPr b="1" lang="fr" sz="1420">
                <a:solidFill>
                  <a:srgbClr val="0B5394"/>
                </a:solidFill>
                <a:latin typeface="Calibri"/>
                <a:ea typeface="Calibri"/>
                <a:cs typeface="Calibri"/>
                <a:sym typeface="Calibri"/>
              </a:rPr>
              <a:t>significatif</a:t>
            </a:r>
            <a:r>
              <a:rPr b="1" lang="fr" sz="1420">
                <a:solidFill>
                  <a:srgbClr val="0B5394"/>
                </a:solidFill>
                <a:latin typeface="Calibri"/>
                <a:ea typeface="Calibri"/>
                <a:cs typeface="Calibri"/>
                <a:sym typeface="Calibri"/>
              </a:rPr>
              <a:t> </a:t>
            </a:r>
            <a:r>
              <a:rPr lang="fr" sz="1420">
                <a:solidFill>
                  <a:srgbClr val="0B5394"/>
                </a:solidFill>
                <a:latin typeface="Calibri"/>
                <a:ea typeface="Calibri"/>
                <a:cs typeface="Calibri"/>
                <a:sym typeface="Calibri"/>
              </a:rPr>
              <a:t> à l’ECG</a:t>
            </a:r>
            <a:endParaRPr b="1" sz="1420">
              <a:solidFill>
                <a:srgbClr val="0B5394"/>
              </a:solidFill>
              <a:latin typeface="Calibri"/>
              <a:ea typeface="Calibri"/>
              <a:cs typeface="Calibri"/>
              <a:sym typeface="Calibri"/>
            </a:endParaRPr>
          </a:p>
        </p:txBody>
      </p:sp>
      <p:pic>
        <p:nvPicPr>
          <p:cNvPr id="390" name="Google Shape;390;p31"/>
          <p:cNvPicPr preferRelativeResize="0"/>
          <p:nvPr/>
        </p:nvPicPr>
        <p:blipFill>
          <a:blip r:embed="rId7">
            <a:alphaModFix/>
          </a:blip>
          <a:stretch>
            <a:fillRect/>
          </a:stretch>
        </p:blipFill>
        <p:spPr>
          <a:xfrm>
            <a:off x="7469325" y="2819850"/>
            <a:ext cx="1488200" cy="1889474"/>
          </a:xfrm>
          <a:prstGeom prst="rect">
            <a:avLst/>
          </a:prstGeom>
          <a:noFill/>
          <a:ln>
            <a:noFill/>
          </a:ln>
        </p:spPr>
      </p:pic>
      <p:pic>
        <p:nvPicPr>
          <p:cNvPr id="391" name="Google Shape;391;p31"/>
          <p:cNvPicPr preferRelativeResize="0"/>
          <p:nvPr/>
        </p:nvPicPr>
        <p:blipFill>
          <a:blip r:embed="rId8">
            <a:alphaModFix/>
          </a:blip>
          <a:stretch>
            <a:fillRect/>
          </a:stretch>
        </p:blipFill>
        <p:spPr>
          <a:xfrm>
            <a:off x="1633262" y="4010925"/>
            <a:ext cx="2780196" cy="729350"/>
          </a:xfrm>
          <a:prstGeom prst="rect">
            <a:avLst/>
          </a:prstGeom>
          <a:noFill/>
          <a:ln>
            <a:noFill/>
          </a:ln>
        </p:spPr>
      </p:pic>
      <p:pic>
        <p:nvPicPr>
          <p:cNvPr id="392" name="Google Shape;392;p31"/>
          <p:cNvPicPr preferRelativeResize="0"/>
          <p:nvPr/>
        </p:nvPicPr>
        <p:blipFill>
          <a:blip r:embed="rId9">
            <a:alphaModFix/>
          </a:blip>
          <a:stretch>
            <a:fillRect/>
          </a:stretch>
        </p:blipFill>
        <p:spPr>
          <a:xfrm>
            <a:off x="4629211" y="4180300"/>
            <a:ext cx="2780200" cy="5290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pic>
        <p:nvPicPr>
          <p:cNvPr id="68" name="Google Shape;68;p14"/>
          <p:cNvPicPr preferRelativeResize="0"/>
          <p:nvPr/>
        </p:nvPicPr>
        <p:blipFill>
          <a:blip r:embed="rId4">
            <a:alphaModFix/>
          </a:blip>
          <a:stretch>
            <a:fillRect/>
          </a:stretch>
        </p:blipFill>
        <p:spPr>
          <a:xfrm>
            <a:off x="1417500" y="4740275"/>
            <a:ext cx="7771976" cy="952500"/>
          </a:xfrm>
          <a:prstGeom prst="rect">
            <a:avLst/>
          </a:prstGeom>
          <a:noFill/>
          <a:ln>
            <a:noFill/>
          </a:ln>
        </p:spPr>
      </p:pic>
      <p:sp>
        <p:nvSpPr>
          <p:cNvPr id="69" name="Google Shape;69;p14"/>
          <p:cNvSpPr txBox="1"/>
          <p:nvPr/>
        </p:nvSpPr>
        <p:spPr>
          <a:xfrm>
            <a:off x="639000" y="42525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consulte pour douleur thoracique</a:t>
            </a:r>
            <a:endParaRPr/>
          </a:p>
        </p:txBody>
      </p:sp>
      <p:pic>
        <p:nvPicPr>
          <p:cNvPr id="70" name="Google Shape;70;p14"/>
          <p:cNvPicPr preferRelativeResize="0"/>
          <p:nvPr/>
        </p:nvPicPr>
        <p:blipFill>
          <a:blip r:embed="rId5">
            <a:alphaModFix/>
          </a:blip>
          <a:stretch>
            <a:fillRect/>
          </a:stretch>
        </p:blipFill>
        <p:spPr>
          <a:xfrm>
            <a:off x="129100" y="4401525"/>
            <a:ext cx="1288400" cy="792600"/>
          </a:xfrm>
          <a:prstGeom prst="rect">
            <a:avLst/>
          </a:prstGeom>
          <a:noFill/>
          <a:ln>
            <a:noFill/>
          </a:ln>
        </p:spPr>
      </p:pic>
      <p:pic>
        <p:nvPicPr>
          <p:cNvPr id="71" name="Google Shape;71;p14"/>
          <p:cNvPicPr preferRelativeResize="0"/>
          <p:nvPr/>
        </p:nvPicPr>
        <p:blipFill>
          <a:blip r:embed="rId6">
            <a:alphaModFix/>
          </a:blip>
          <a:stretch>
            <a:fillRect/>
          </a:stretch>
        </p:blipFill>
        <p:spPr>
          <a:xfrm>
            <a:off x="0" y="4382250"/>
            <a:ext cx="761250" cy="761250"/>
          </a:xfrm>
          <a:prstGeom prst="rect">
            <a:avLst/>
          </a:prstGeom>
          <a:noFill/>
          <a:ln>
            <a:noFill/>
          </a:ln>
        </p:spPr>
      </p:pic>
      <p:sp>
        <p:nvSpPr>
          <p:cNvPr id="72" name="Google Shape;72;p14"/>
          <p:cNvSpPr txBox="1"/>
          <p:nvPr/>
        </p:nvSpPr>
        <p:spPr>
          <a:xfrm>
            <a:off x="576375" y="1520725"/>
            <a:ext cx="4548300" cy="13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b="1" lang="fr" sz="1420">
                <a:solidFill>
                  <a:srgbClr val="0B5394"/>
                </a:solidFill>
                <a:latin typeface="Calibri"/>
                <a:ea typeface="Calibri"/>
                <a:cs typeface="Calibri"/>
                <a:sym typeface="Calibri"/>
              </a:rPr>
              <a:t>Motif de consultation :</a:t>
            </a:r>
            <a:endParaRPr b="1"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Consulte initialement aux urgences pour oppressions thoraciques</a:t>
            </a:r>
            <a:endParaRPr i="1" sz="1420">
              <a:solidFill>
                <a:srgbClr val="0B5394"/>
              </a:solidFill>
              <a:latin typeface="Calibri"/>
              <a:ea typeface="Calibri"/>
              <a:cs typeface="Calibri"/>
              <a:sym typeface="Calibri"/>
            </a:endParaRPr>
          </a:p>
          <a:p>
            <a:pPr indent="0" lvl="0" marL="0" rtl="0" algn="ctr">
              <a:lnSpc>
                <a:spcPct val="115000"/>
              </a:lnSpc>
              <a:spcBef>
                <a:spcPts val="0"/>
              </a:spcBef>
              <a:spcAft>
                <a:spcPts val="0"/>
              </a:spcAft>
              <a:buSzPts val="440"/>
              <a:buNone/>
            </a:pPr>
            <a:r>
              <a:t/>
            </a:r>
            <a:endParaRPr i="1" sz="1420">
              <a:solidFill>
                <a:srgbClr val="0B5394"/>
              </a:solidFill>
              <a:latin typeface="Calibri"/>
              <a:ea typeface="Calibri"/>
              <a:cs typeface="Calibri"/>
              <a:sym typeface="Calibri"/>
            </a:endParaRPr>
          </a:p>
        </p:txBody>
      </p:sp>
      <p:sp>
        <p:nvSpPr>
          <p:cNvPr id="73" name="Google Shape;73;p14"/>
          <p:cNvSpPr txBox="1"/>
          <p:nvPr/>
        </p:nvSpPr>
        <p:spPr>
          <a:xfrm>
            <a:off x="5549313" y="1435300"/>
            <a:ext cx="4548300" cy="13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b="1" lang="fr" sz="1420">
                <a:solidFill>
                  <a:srgbClr val="0B5394"/>
                </a:solidFill>
                <a:latin typeface="Calibri"/>
                <a:ea typeface="Calibri"/>
                <a:cs typeface="Calibri"/>
                <a:sym typeface="Calibri"/>
              </a:rPr>
              <a:t>FDRCV</a:t>
            </a:r>
            <a:r>
              <a:rPr b="1" lang="fr" sz="1420">
                <a:solidFill>
                  <a:srgbClr val="0B5394"/>
                </a:solidFill>
                <a:latin typeface="Calibri"/>
                <a:ea typeface="Calibri"/>
                <a:cs typeface="Calibri"/>
                <a:sym typeface="Calibri"/>
              </a:rPr>
              <a:t> :</a:t>
            </a:r>
            <a:endParaRPr b="1"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Tabagisme en cours de sevrage</a:t>
            </a:r>
            <a:endParaRPr i="1"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Dyslipidémie</a:t>
            </a:r>
            <a:endParaRPr i="1"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Âge</a:t>
            </a:r>
            <a:endParaRPr i="1" sz="1420">
              <a:solidFill>
                <a:srgbClr val="0B5394"/>
              </a:solidFill>
              <a:latin typeface="Calibri"/>
              <a:ea typeface="Calibri"/>
              <a:cs typeface="Calibri"/>
              <a:sym typeface="Calibri"/>
            </a:endParaRPr>
          </a:p>
          <a:p>
            <a:pPr indent="0" lvl="0" marL="457200" rtl="0" algn="l">
              <a:lnSpc>
                <a:spcPct val="115000"/>
              </a:lnSpc>
              <a:spcBef>
                <a:spcPts val="0"/>
              </a:spcBef>
              <a:spcAft>
                <a:spcPts val="0"/>
              </a:spcAft>
              <a:buNone/>
            </a:pPr>
            <a:r>
              <a:t/>
            </a:r>
            <a:endParaRPr i="1" sz="1420">
              <a:solidFill>
                <a:srgbClr val="0B5394"/>
              </a:solidFill>
              <a:latin typeface="Calibri"/>
              <a:ea typeface="Calibri"/>
              <a:cs typeface="Calibri"/>
              <a:sym typeface="Calibri"/>
            </a:endParaRPr>
          </a:p>
        </p:txBody>
      </p:sp>
      <p:sp>
        <p:nvSpPr>
          <p:cNvPr id="74" name="Google Shape;74;p14"/>
          <p:cNvSpPr txBox="1"/>
          <p:nvPr/>
        </p:nvSpPr>
        <p:spPr>
          <a:xfrm>
            <a:off x="639000" y="2723325"/>
            <a:ext cx="4548300" cy="13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b="1" lang="fr" sz="1420">
                <a:solidFill>
                  <a:srgbClr val="0B5394"/>
                </a:solidFill>
                <a:latin typeface="Calibri"/>
                <a:ea typeface="Calibri"/>
                <a:cs typeface="Calibri"/>
                <a:sym typeface="Calibri"/>
              </a:rPr>
              <a:t>ATCD :</a:t>
            </a:r>
            <a:endParaRPr i="1"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Cardiopathie ischémique avec dysfonction VG sévère avec Triple PAC en 2013</a:t>
            </a:r>
            <a:endParaRPr i="1"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FEVG 22% en 2013 / FEVG contrôlée à 40% en 2021</a:t>
            </a:r>
            <a:endParaRPr i="1" sz="1420">
              <a:solidFill>
                <a:srgbClr val="0B5394"/>
              </a:solidFill>
              <a:latin typeface="Calibri"/>
              <a:ea typeface="Calibri"/>
              <a:cs typeface="Calibri"/>
              <a:sym typeface="Calibri"/>
            </a:endParaRPr>
          </a:p>
          <a:p>
            <a:pPr indent="0" lvl="0" marL="0" rtl="0" algn="ctr">
              <a:lnSpc>
                <a:spcPct val="115000"/>
              </a:lnSpc>
              <a:spcBef>
                <a:spcPts val="0"/>
              </a:spcBef>
              <a:spcAft>
                <a:spcPts val="0"/>
              </a:spcAft>
              <a:buSzPts val="440"/>
              <a:buNone/>
            </a:pPr>
            <a:r>
              <a:t/>
            </a:r>
            <a:endParaRPr i="1" sz="1420">
              <a:solidFill>
                <a:srgbClr val="0B5394"/>
              </a:solidFill>
              <a:latin typeface="Calibri"/>
              <a:ea typeface="Calibri"/>
              <a:cs typeface="Calibri"/>
              <a:sym typeface="Calibri"/>
            </a:endParaRPr>
          </a:p>
        </p:txBody>
      </p:sp>
      <p:pic>
        <p:nvPicPr>
          <p:cNvPr id="75" name="Google Shape;75;p14"/>
          <p:cNvPicPr preferRelativeResize="0"/>
          <p:nvPr/>
        </p:nvPicPr>
        <p:blipFill>
          <a:blip r:embed="rId7">
            <a:alphaModFix/>
          </a:blip>
          <a:stretch>
            <a:fillRect/>
          </a:stretch>
        </p:blipFill>
        <p:spPr>
          <a:xfrm>
            <a:off x="7572050" y="3948488"/>
            <a:ext cx="1009917" cy="791775"/>
          </a:xfrm>
          <a:prstGeom prst="rect">
            <a:avLst/>
          </a:prstGeom>
          <a:noFill/>
          <a:ln>
            <a:noFill/>
          </a:ln>
        </p:spPr>
      </p:pic>
      <p:pic>
        <p:nvPicPr>
          <p:cNvPr id="76" name="Google Shape;76;p14"/>
          <p:cNvPicPr preferRelativeResize="0"/>
          <p:nvPr/>
        </p:nvPicPr>
        <p:blipFill>
          <a:blip r:embed="rId5">
            <a:alphaModFix/>
          </a:blip>
          <a:stretch>
            <a:fillRect/>
          </a:stretch>
        </p:blipFill>
        <p:spPr>
          <a:xfrm>
            <a:off x="129100" y="4401525"/>
            <a:ext cx="1288400" cy="792600"/>
          </a:xfrm>
          <a:prstGeom prst="rect">
            <a:avLst/>
          </a:prstGeom>
          <a:noFill/>
          <a:ln>
            <a:noFill/>
          </a:ln>
        </p:spPr>
      </p:pic>
      <p:pic>
        <p:nvPicPr>
          <p:cNvPr id="77" name="Google Shape;77;p14"/>
          <p:cNvPicPr preferRelativeResize="0"/>
          <p:nvPr/>
        </p:nvPicPr>
        <p:blipFill>
          <a:blip r:embed="rId6">
            <a:alphaModFix/>
          </a:blip>
          <a:stretch>
            <a:fillRect/>
          </a:stretch>
        </p:blipFill>
        <p:spPr>
          <a:xfrm>
            <a:off x="0" y="4382250"/>
            <a:ext cx="761250" cy="761250"/>
          </a:xfrm>
          <a:prstGeom prst="rect">
            <a:avLst/>
          </a:prstGeom>
          <a:noFill/>
          <a:ln>
            <a:noFill/>
          </a:ln>
        </p:spPr>
      </p:pic>
      <p:pic>
        <p:nvPicPr>
          <p:cNvPr id="78" name="Google Shape;78;p14"/>
          <p:cNvPicPr preferRelativeResize="0"/>
          <p:nvPr/>
        </p:nvPicPr>
        <p:blipFill>
          <a:blip r:embed="rId5">
            <a:alphaModFix/>
          </a:blip>
          <a:stretch>
            <a:fillRect/>
          </a:stretch>
        </p:blipFill>
        <p:spPr>
          <a:xfrm>
            <a:off x="129100" y="4401525"/>
            <a:ext cx="1288400" cy="792600"/>
          </a:xfrm>
          <a:prstGeom prst="rect">
            <a:avLst/>
          </a:prstGeom>
          <a:noFill/>
          <a:ln>
            <a:noFill/>
          </a:ln>
        </p:spPr>
      </p:pic>
      <p:pic>
        <p:nvPicPr>
          <p:cNvPr id="79" name="Google Shape;79;p14"/>
          <p:cNvPicPr preferRelativeResize="0"/>
          <p:nvPr/>
        </p:nvPicPr>
        <p:blipFill>
          <a:blip r:embed="rId6">
            <a:alphaModFix/>
          </a:blip>
          <a:stretch>
            <a:fillRect/>
          </a:stretch>
        </p:blipFill>
        <p:spPr>
          <a:xfrm>
            <a:off x="0" y="4382250"/>
            <a:ext cx="761250" cy="761250"/>
          </a:xfrm>
          <a:prstGeom prst="rect">
            <a:avLst/>
          </a:prstGeom>
          <a:noFill/>
          <a:ln>
            <a:noFill/>
          </a:ln>
        </p:spPr>
      </p:pic>
      <p:cxnSp>
        <p:nvCxnSpPr>
          <p:cNvPr id="80" name="Google Shape;80;p14"/>
          <p:cNvCxnSpPr>
            <a:endCxn id="8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81" name="Google Shape;81;p14"/>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82" name="Google Shape;82;p14"/>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83" name="Google Shape;83;p14"/>
          <p:cNvSpPr txBox="1"/>
          <p:nvPr/>
        </p:nvSpPr>
        <p:spPr>
          <a:xfrm>
            <a:off x="5549325" y="2758900"/>
            <a:ext cx="3199500" cy="15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b="1" lang="fr" sz="1420">
                <a:solidFill>
                  <a:srgbClr val="0B5394"/>
                </a:solidFill>
                <a:latin typeface="Calibri"/>
                <a:ea typeface="Calibri"/>
                <a:cs typeface="Calibri"/>
                <a:sym typeface="Calibri"/>
              </a:rPr>
              <a:t>TTT d’entrée :</a:t>
            </a:r>
            <a:endParaRPr b="1" sz="14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PANTOPRAZOLE 40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KARDEGIC 160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CRESTOR 20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SPIRONOLACTONE  25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BISOCE 2,5 mg </a:t>
            </a:r>
            <a:endParaRPr i="1" sz="1120">
              <a:solidFill>
                <a:srgbClr val="0B5394"/>
              </a:solidFill>
              <a:latin typeface="Calibri"/>
              <a:ea typeface="Calibri"/>
              <a:cs typeface="Calibri"/>
              <a:sym typeface="Calibri"/>
            </a:endParaRPr>
          </a:p>
          <a:p>
            <a:pPr indent="-299720" lvl="0" marL="457200" rtl="0" algn="l">
              <a:lnSpc>
                <a:spcPct val="115000"/>
              </a:lnSpc>
              <a:spcBef>
                <a:spcPts val="0"/>
              </a:spcBef>
              <a:spcAft>
                <a:spcPts val="0"/>
              </a:spcAft>
              <a:buClr>
                <a:srgbClr val="0B5394"/>
              </a:buClr>
              <a:buSzPts val="1120"/>
              <a:buFont typeface="Calibri"/>
              <a:buChar char="-"/>
            </a:pPr>
            <a:r>
              <a:rPr i="1" lang="fr" sz="1120">
                <a:solidFill>
                  <a:srgbClr val="0B5394"/>
                </a:solidFill>
                <a:latin typeface="Calibri"/>
                <a:ea typeface="Calibri"/>
                <a:cs typeface="Calibri"/>
                <a:sym typeface="Calibri"/>
              </a:rPr>
              <a:t>RAMIPRIL EG 10 mg </a:t>
            </a:r>
            <a:endParaRPr i="1" sz="1120">
              <a:solidFill>
                <a:srgbClr val="0B5394"/>
              </a:solidFill>
              <a:latin typeface="Calibri"/>
              <a:ea typeface="Calibri"/>
              <a:cs typeface="Calibri"/>
              <a:sym typeface="Calibri"/>
            </a:endParaRPr>
          </a:p>
          <a:p>
            <a:pPr indent="0" lvl="0" marL="457200" rtl="0" algn="l">
              <a:lnSpc>
                <a:spcPct val="115000"/>
              </a:lnSpc>
              <a:spcBef>
                <a:spcPts val="0"/>
              </a:spcBef>
              <a:spcAft>
                <a:spcPts val="0"/>
              </a:spcAft>
              <a:buNone/>
            </a:pPr>
            <a:r>
              <a:t/>
            </a:r>
            <a:endParaRPr i="1" sz="1420">
              <a:solidFill>
                <a:srgbClr val="0B5394"/>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6" name="Shape 396"/>
        <p:cNvGrpSpPr/>
        <p:nvPr/>
      </p:nvGrpSpPr>
      <p:grpSpPr>
        <a:xfrm>
          <a:off x="0" y="0"/>
          <a:ext cx="0" cy="0"/>
          <a:chOff x="0" y="0"/>
          <a:chExt cx="0" cy="0"/>
        </a:xfrm>
      </p:grpSpPr>
      <p:pic>
        <p:nvPicPr>
          <p:cNvPr id="397" name="Google Shape;397;p32"/>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98" name="Google Shape;398;p32"/>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399" name="Google Shape;399;p3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00" name="Google Shape;400;p3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01" name="Google Shape;401;p3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02" name="Google Shape;402;p32"/>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403" name="Google Shape;403;p32"/>
          <p:cNvCxnSpPr>
            <a:endCxn id="404"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404" name="Google Shape;404;p32"/>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405" name="Google Shape;405;p32"/>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pic>
        <p:nvPicPr>
          <p:cNvPr id="406" name="Google Shape;406;p3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07" name="Google Shape;407;p32"/>
          <p:cNvPicPr preferRelativeResize="0"/>
          <p:nvPr/>
        </p:nvPicPr>
        <p:blipFill>
          <a:blip r:embed="rId6">
            <a:alphaModFix/>
          </a:blip>
          <a:stretch>
            <a:fillRect/>
          </a:stretch>
        </p:blipFill>
        <p:spPr>
          <a:xfrm>
            <a:off x="330375" y="729450"/>
            <a:ext cx="8407525" cy="952500"/>
          </a:xfrm>
          <a:prstGeom prst="rect">
            <a:avLst/>
          </a:prstGeom>
          <a:noFill/>
          <a:ln>
            <a:noFill/>
          </a:ln>
        </p:spPr>
      </p:pic>
      <p:pic>
        <p:nvPicPr>
          <p:cNvPr id="408" name="Google Shape;408;p32"/>
          <p:cNvPicPr preferRelativeResize="0"/>
          <p:nvPr/>
        </p:nvPicPr>
        <p:blipFill>
          <a:blip r:embed="rId7">
            <a:alphaModFix/>
          </a:blip>
          <a:stretch>
            <a:fillRect/>
          </a:stretch>
        </p:blipFill>
        <p:spPr>
          <a:xfrm>
            <a:off x="1340800" y="360725"/>
            <a:ext cx="3231200" cy="4422026"/>
          </a:xfrm>
          <a:prstGeom prst="rect">
            <a:avLst/>
          </a:prstGeom>
          <a:noFill/>
          <a:ln>
            <a:noFill/>
          </a:ln>
        </p:spPr>
      </p:pic>
      <p:sp>
        <p:nvSpPr>
          <p:cNvPr id="409" name="Google Shape;409;p32"/>
          <p:cNvSpPr txBox="1"/>
          <p:nvPr/>
        </p:nvSpPr>
        <p:spPr>
          <a:xfrm>
            <a:off x="4350175" y="566025"/>
            <a:ext cx="50130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fr" sz="1420">
                <a:solidFill>
                  <a:srgbClr val="0B5394"/>
                </a:solidFill>
                <a:latin typeface="Calibri"/>
                <a:ea typeface="Calibri"/>
                <a:cs typeface="Calibri"/>
                <a:sym typeface="Calibri"/>
              </a:rPr>
              <a:t>Exemple d’indication: </a:t>
            </a:r>
            <a:r>
              <a:rPr b="1" lang="fr" sz="1420">
                <a:solidFill>
                  <a:srgbClr val="0B5394"/>
                </a:solidFill>
                <a:latin typeface="Calibri"/>
                <a:ea typeface="Calibri"/>
                <a:cs typeface="Calibri"/>
                <a:sym typeface="Calibri"/>
              </a:rPr>
              <a:t>Dysfonction sinusale</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0B5394"/>
                </a:solidFill>
                <a:latin typeface="Calibri"/>
                <a:ea typeface="Calibri"/>
                <a:cs typeface="Calibri"/>
                <a:sym typeface="Calibri"/>
              </a:rPr>
              <a:t>Exemple </a:t>
            </a:r>
            <a:r>
              <a:rPr lang="fr" sz="1420">
                <a:solidFill>
                  <a:srgbClr val="0B5394"/>
                </a:solidFill>
                <a:latin typeface="Calibri"/>
                <a:ea typeface="Calibri"/>
                <a:cs typeface="Calibri"/>
                <a:sym typeface="Calibri"/>
              </a:rPr>
              <a:t>d'indication</a:t>
            </a:r>
            <a:r>
              <a:rPr lang="fr" sz="1420">
                <a:solidFill>
                  <a:srgbClr val="0B5394"/>
                </a:solidFill>
                <a:latin typeface="Calibri"/>
                <a:ea typeface="Calibri"/>
                <a:cs typeface="Calibri"/>
                <a:sym typeface="Calibri"/>
              </a:rPr>
              <a:t> : </a:t>
            </a:r>
            <a:r>
              <a:rPr b="1" lang="fr" sz="1420">
                <a:solidFill>
                  <a:srgbClr val="0B5394"/>
                </a:solidFill>
                <a:latin typeface="Calibri"/>
                <a:ea typeface="Calibri"/>
                <a:cs typeface="Calibri"/>
                <a:sym typeface="Calibri"/>
              </a:rPr>
              <a:t>BAV complet</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50000"/>
              </a:lnSpc>
              <a:spcBef>
                <a:spcPts val="0"/>
              </a:spcBef>
              <a:spcAft>
                <a:spcPts val="0"/>
              </a:spcAft>
              <a:buNone/>
            </a:pPr>
            <a:r>
              <a:rPr lang="fr" sz="1420">
                <a:solidFill>
                  <a:srgbClr val="0B5394"/>
                </a:solidFill>
                <a:latin typeface="Calibri"/>
                <a:ea typeface="Calibri"/>
                <a:cs typeface="Calibri"/>
                <a:sym typeface="Calibri"/>
              </a:rPr>
              <a:t>Exemple d’indication : </a:t>
            </a:r>
            <a:r>
              <a:rPr b="1" lang="fr" sz="1420">
                <a:solidFill>
                  <a:srgbClr val="0B5394"/>
                </a:solidFill>
                <a:latin typeface="Calibri"/>
                <a:ea typeface="Calibri"/>
                <a:cs typeface="Calibri"/>
                <a:sym typeface="Calibri"/>
              </a:rPr>
              <a:t>Désynchronisation</a:t>
            </a:r>
            <a:r>
              <a:rPr b="1" lang="fr" sz="1420">
                <a:solidFill>
                  <a:srgbClr val="0B5394"/>
                </a:solidFill>
                <a:latin typeface="Calibri"/>
                <a:ea typeface="Calibri"/>
                <a:cs typeface="Calibri"/>
                <a:sym typeface="Calibri"/>
              </a:rPr>
              <a:t> </a:t>
            </a:r>
            <a:r>
              <a:rPr lang="fr" sz="1420">
                <a:solidFill>
                  <a:srgbClr val="0B5394"/>
                </a:solidFill>
                <a:latin typeface="Calibri"/>
                <a:ea typeface="Calibri"/>
                <a:cs typeface="Calibri"/>
                <a:sym typeface="Calibri"/>
              </a:rPr>
              <a:t>de la contraction VG-VD lié à un bloc de branche électrique</a:t>
            </a:r>
            <a:endParaRPr sz="1420">
              <a:solidFill>
                <a:srgbClr val="0B5394"/>
              </a:solidFill>
              <a:latin typeface="Calibri"/>
              <a:ea typeface="Calibri"/>
              <a:cs typeface="Calibri"/>
              <a:sym typeface="Calibri"/>
            </a:endParaRPr>
          </a:p>
        </p:txBody>
      </p:sp>
      <p:pic>
        <p:nvPicPr>
          <p:cNvPr id="410" name="Google Shape;410;p32"/>
          <p:cNvPicPr preferRelativeResize="0"/>
          <p:nvPr/>
        </p:nvPicPr>
        <p:blipFill>
          <a:blip r:embed="rId8">
            <a:alphaModFix/>
          </a:blip>
          <a:stretch>
            <a:fillRect/>
          </a:stretch>
        </p:blipFill>
        <p:spPr>
          <a:xfrm>
            <a:off x="4821200" y="967575"/>
            <a:ext cx="1885950" cy="714375"/>
          </a:xfrm>
          <a:prstGeom prst="rect">
            <a:avLst/>
          </a:prstGeom>
          <a:noFill/>
          <a:ln>
            <a:noFill/>
          </a:ln>
        </p:spPr>
      </p:pic>
      <p:pic>
        <p:nvPicPr>
          <p:cNvPr id="411" name="Google Shape;411;p32"/>
          <p:cNvPicPr preferRelativeResize="0"/>
          <p:nvPr/>
        </p:nvPicPr>
        <p:blipFill>
          <a:blip r:embed="rId9">
            <a:alphaModFix/>
          </a:blip>
          <a:stretch>
            <a:fillRect/>
          </a:stretch>
        </p:blipFill>
        <p:spPr>
          <a:xfrm>
            <a:off x="4821191" y="2641125"/>
            <a:ext cx="2165684" cy="514350"/>
          </a:xfrm>
          <a:prstGeom prst="rect">
            <a:avLst/>
          </a:prstGeom>
          <a:noFill/>
          <a:ln>
            <a:noFill/>
          </a:ln>
        </p:spPr>
      </p:pic>
      <p:pic>
        <p:nvPicPr>
          <p:cNvPr id="412" name="Google Shape;412;p32"/>
          <p:cNvPicPr preferRelativeResize="0"/>
          <p:nvPr/>
        </p:nvPicPr>
        <p:blipFill>
          <a:blip r:embed="rId10">
            <a:alphaModFix/>
          </a:blip>
          <a:stretch>
            <a:fillRect/>
          </a:stretch>
        </p:blipFill>
        <p:spPr>
          <a:xfrm>
            <a:off x="4821212" y="4168775"/>
            <a:ext cx="1085850" cy="57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6" name="Shape 416"/>
        <p:cNvGrpSpPr/>
        <p:nvPr/>
      </p:nvGrpSpPr>
      <p:grpSpPr>
        <a:xfrm>
          <a:off x="0" y="0"/>
          <a:ext cx="0" cy="0"/>
          <a:chOff x="0" y="0"/>
          <a:chExt cx="0" cy="0"/>
        </a:xfrm>
      </p:grpSpPr>
      <p:pic>
        <p:nvPicPr>
          <p:cNvPr id="417" name="Google Shape;417;p3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18" name="Google Shape;418;p3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19" name="Google Shape;419;p3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20" name="Google Shape;420;p3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21" name="Google Shape;421;p3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22" name="Google Shape;422;p33"/>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423" name="Google Shape;423;p33"/>
          <p:cNvCxnSpPr>
            <a:endCxn id="424"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424" name="Google Shape;424;p33"/>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425" name="Google Shape;425;p33"/>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426" name="Google Shape;426;p33"/>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2ème CS IPA 1 mois post DAI + ferinject</a:t>
            </a:r>
            <a:endParaRPr sz="2960">
              <a:solidFill>
                <a:srgbClr val="CC0000"/>
              </a:solidFill>
              <a:latin typeface="Calibri"/>
              <a:ea typeface="Calibri"/>
              <a:cs typeface="Calibri"/>
              <a:sym typeface="Calibri"/>
            </a:endParaRPr>
          </a:p>
        </p:txBody>
      </p:sp>
      <p:pic>
        <p:nvPicPr>
          <p:cNvPr id="427" name="Google Shape;427;p33"/>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428" name="Google Shape;428;p33"/>
          <p:cNvSpPr txBox="1"/>
          <p:nvPr/>
        </p:nvSpPr>
        <p:spPr>
          <a:xfrm>
            <a:off x="1891113" y="1626650"/>
            <a:ext cx="7139400" cy="207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420">
                <a:solidFill>
                  <a:srgbClr val="0B5394"/>
                </a:solidFill>
                <a:latin typeface="Calibri"/>
                <a:ea typeface="Calibri"/>
                <a:cs typeface="Calibri"/>
                <a:sym typeface="Calibri"/>
              </a:rPr>
              <a:t>Mr K va bien mieux que fin 2022 ( rappel : pose de DAI )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Il est moins dyspnéique (Classe NYHA II) et il est moins asthénique. Notion de quelques vertiges.</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429" name="Google Shape;429;p33"/>
          <p:cNvPicPr preferRelativeResize="0"/>
          <p:nvPr/>
        </p:nvPicPr>
        <p:blipFill>
          <a:blip r:embed="rId7">
            <a:alphaModFix/>
          </a:blip>
          <a:stretch>
            <a:fillRect/>
          </a:stretch>
        </p:blipFill>
        <p:spPr>
          <a:xfrm>
            <a:off x="510387" y="1540013"/>
            <a:ext cx="1009917" cy="791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pic>
        <p:nvPicPr>
          <p:cNvPr id="434" name="Google Shape;434;p34"/>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35" name="Google Shape;435;p34"/>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36" name="Google Shape;436;p3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37" name="Google Shape;437;p3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38" name="Google Shape;438;p3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39" name="Google Shape;439;p34"/>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440" name="Google Shape;440;p34"/>
          <p:cNvCxnSpPr>
            <a:endCxn id="44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441" name="Google Shape;441;p34"/>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442" name="Google Shape;442;p34"/>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443" name="Google Shape;443;p34"/>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2ème CS IPA 1 mois post DAI + ferinject</a:t>
            </a:r>
            <a:endParaRPr sz="2960">
              <a:solidFill>
                <a:srgbClr val="CC0000"/>
              </a:solidFill>
              <a:latin typeface="Calibri"/>
              <a:ea typeface="Calibri"/>
              <a:cs typeface="Calibri"/>
              <a:sym typeface="Calibri"/>
            </a:endParaRPr>
          </a:p>
        </p:txBody>
      </p:sp>
      <p:pic>
        <p:nvPicPr>
          <p:cNvPr id="444" name="Google Shape;444;p34"/>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445" name="Google Shape;445;p34"/>
          <p:cNvSpPr txBox="1"/>
          <p:nvPr/>
        </p:nvSpPr>
        <p:spPr>
          <a:xfrm>
            <a:off x="2004600" y="1534200"/>
            <a:ext cx="7139400" cy="207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420">
                <a:solidFill>
                  <a:srgbClr val="CC0000"/>
                </a:solidFill>
                <a:latin typeface="Calibri"/>
                <a:ea typeface="Calibri"/>
                <a:cs typeface="Calibri"/>
                <a:sym typeface="Calibri"/>
              </a:rPr>
              <a:t>Examen clinique sans particularité, pas de signes congestifs</a:t>
            </a:r>
            <a:endParaRPr sz="1420">
              <a:solidFill>
                <a:srgbClr val="CC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CC0000"/>
              </a:solidFill>
              <a:latin typeface="Calibri"/>
              <a:ea typeface="Calibri"/>
              <a:cs typeface="Calibri"/>
              <a:sym typeface="Calibri"/>
            </a:endParaRPr>
          </a:p>
          <a:p>
            <a:pPr indent="0" lvl="0" marL="0" rtl="0" algn="l">
              <a:lnSpc>
                <a:spcPct val="115000"/>
              </a:lnSpc>
              <a:spcBef>
                <a:spcPts val="0"/>
              </a:spcBef>
              <a:spcAft>
                <a:spcPts val="0"/>
              </a:spcAft>
              <a:buNone/>
            </a:pPr>
            <a:r>
              <a:rPr lang="fr" sz="1420">
                <a:solidFill>
                  <a:srgbClr val="CC0000"/>
                </a:solidFill>
                <a:latin typeface="Calibri"/>
                <a:ea typeface="Calibri"/>
                <a:cs typeface="Calibri"/>
                <a:sym typeface="Calibri"/>
              </a:rPr>
              <a:t>PA 100/70 mmHg </a:t>
            </a:r>
            <a:endParaRPr sz="1420">
              <a:solidFill>
                <a:srgbClr val="CC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fr" sz="1420">
                <a:solidFill>
                  <a:srgbClr val="CC0000"/>
                </a:solidFill>
                <a:latin typeface="Calibri"/>
                <a:ea typeface="Calibri"/>
                <a:cs typeface="Calibri"/>
                <a:sym typeface="Calibri"/>
              </a:rPr>
              <a:t>FC 61</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CC0000"/>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1420">
              <a:solidFill>
                <a:srgbClr val="CC0000"/>
              </a:solidFill>
              <a:latin typeface="Calibri"/>
              <a:ea typeface="Calibri"/>
              <a:cs typeface="Calibri"/>
              <a:sym typeface="Calibri"/>
            </a:endParaRPr>
          </a:p>
        </p:txBody>
      </p:sp>
      <p:pic>
        <p:nvPicPr>
          <p:cNvPr id="446" name="Google Shape;446;p34"/>
          <p:cNvPicPr preferRelativeResize="0"/>
          <p:nvPr/>
        </p:nvPicPr>
        <p:blipFill>
          <a:blip r:embed="rId7">
            <a:alphaModFix/>
          </a:blip>
          <a:stretch>
            <a:fillRect/>
          </a:stretch>
        </p:blipFill>
        <p:spPr>
          <a:xfrm>
            <a:off x="639000" y="1528084"/>
            <a:ext cx="841700" cy="6940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0" name="Shape 450"/>
        <p:cNvGrpSpPr/>
        <p:nvPr/>
      </p:nvGrpSpPr>
      <p:grpSpPr>
        <a:xfrm>
          <a:off x="0" y="0"/>
          <a:ext cx="0" cy="0"/>
          <a:chOff x="0" y="0"/>
          <a:chExt cx="0" cy="0"/>
        </a:xfrm>
      </p:grpSpPr>
      <p:pic>
        <p:nvPicPr>
          <p:cNvPr id="451" name="Google Shape;451;p3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52" name="Google Shape;452;p3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53" name="Google Shape;453;p3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54" name="Google Shape;454;p3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55" name="Google Shape;455;p3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56" name="Google Shape;456;p35"/>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457" name="Google Shape;457;p35"/>
          <p:cNvCxnSpPr>
            <a:endCxn id="458"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458" name="Google Shape;458;p35"/>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459" name="Google Shape;459;p35"/>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460" name="Google Shape;460;p35"/>
          <p:cNvSpPr txBox="1"/>
          <p:nvPr/>
        </p:nvSpPr>
        <p:spPr>
          <a:xfrm>
            <a:off x="639000" y="42525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 2ème CS IPA 1 mois post DAI + ferinject</a:t>
            </a:r>
            <a:endParaRPr/>
          </a:p>
        </p:txBody>
      </p:sp>
      <p:pic>
        <p:nvPicPr>
          <p:cNvPr id="461" name="Google Shape;461;p3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62" name="Google Shape;462;p35"/>
          <p:cNvPicPr preferRelativeResize="0"/>
          <p:nvPr/>
        </p:nvPicPr>
        <p:blipFill>
          <a:blip r:embed="rId7">
            <a:alphaModFix/>
          </a:blip>
          <a:stretch>
            <a:fillRect/>
          </a:stretch>
        </p:blipFill>
        <p:spPr>
          <a:xfrm>
            <a:off x="761250" y="1484175"/>
            <a:ext cx="1041675" cy="1031200"/>
          </a:xfrm>
          <a:prstGeom prst="rect">
            <a:avLst/>
          </a:prstGeom>
          <a:noFill/>
          <a:ln>
            <a:noFill/>
          </a:ln>
        </p:spPr>
      </p:pic>
      <p:sp>
        <p:nvSpPr>
          <p:cNvPr id="463" name="Google Shape;463;p35"/>
          <p:cNvSpPr txBox="1"/>
          <p:nvPr/>
        </p:nvSpPr>
        <p:spPr>
          <a:xfrm>
            <a:off x="4025100" y="1484163"/>
            <a:ext cx="32877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464" name="Google Shape;464;p35"/>
          <p:cNvSpPr txBox="1"/>
          <p:nvPr/>
        </p:nvSpPr>
        <p:spPr>
          <a:xfrm>
            <a:off x="3730200" y="1698775"/>
            <a:ext cx="32877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465" name="Google Shape;465;p35"/>
          <p:cNvSpPr txBox="1"/>
          <p:nvPr/>
        </p:nvSpPr>
        <p:spPr>
          <a:xfrm>
            <a:off x="737400" y="2787013"/>
            <a:ext cx="3287700" cy="1323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Créatininémie : 105 µmol/l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Clairance de créatinine : 64 ml/min</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Kaliémie : 3.9 mmol/L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rPr lang="fr" sz="1420">
                <a:solidFill>
                  <a:srgbClr val="0B5394"/>
                </a:solidFill>
                <a:latin typeface="Calibri"/>
                <a:ea typeface="Calibri"/>
                <a:cs typeface="Calibri"/>
                <a:sym typeface="Calibri"/>
              </a:rPr>
              <a:t>NT-pro-BNP :  481 ng/L</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466" name="Google Shape;466;p35"/>
          <p:cNvSpPr txBox="1"/>
          <p:nvPr/>
        </p:nvSpPr>
        <p:spPr>
          <a:xfrm>
            <a:off x="3904350" y="3900900"/>
            <a:ext cx="4004400" cy="1242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0B5394"/>
                </a:solidFill>
                <a:latin typeface="Calibri"/>
                <a:ea typeface="Calibri"/>
                <a:cs typeface="Calibri"/>
                <a:sym typeface="Calibri"/>
              </a:rPr>
              <a:t>→ Biologie stable + absence d’éléments en faveur d’une dénutrition</a:t>
            </a:r>
            <a:endParaRPr b="1"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0" name="Shape 470"/>
        <p:cNvGrpSpPr/>
        <p:nvPr/>
      </p:nvGrpSpPr>
      <p:grpSpPr>
        <a:xfrm>
          <a:off x="0" y="0"/>
          <a:ext cx="0" cy="0"/>
          <a:chOff x="0" y="0"/>
          <a:chExt cx="0" cy="0"/>
        </a:xfrm>
      </p:grpSpPr>
      <p:pic>
        <p:nvPicPr>
          <p:cNvPr id="471" name="Google Shape;471;p3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72" name="Google Shape;472;p3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73" name="Google Shape;473;p3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74" name="Google Shape;474;p3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75" name="Google Shape;475;p3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76" name="Google Shape;476;p36"/>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477" name="Google Shape;477;p36"/>
          <p:cNvCxnSpPr>
            <a:endCxn id="478"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478" name="Google Shape;478;p36"/>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479" name="Google Shape;479;p36"/>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480" name="Google Shape;480;p36"/>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2ème CS IPA 1 mois post DAI + ferinject</a:t>
            </a:r>
            <a:endParaRPr sz="2960">
              <a:solidFill>
                <a:srgbClr val="CC0000"/>
              </a:solidFill>
              <a:latin typeface="Calibri"/>
              <a:ea typeface="Calibri"/>
              <a:cs typeface="Calibri"/>
              <a:sym typeface="Calibri"/>
            </a:endParaRPr>
          </a:p>
        </p:txBody>
      </p:sp>
      <p:pic>
        <p:nvPicPr>
          <p:cNvPr id="481" name="Google Shape;481;p36"/>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482" name="Google Shape;482;p36"/>
          <p:cNvSpPr txBox="1"/>
          <p:nvPr/>
        </p:nvSpPr>
        <p:spPr>
          <a:xfrm>
            <a:off x="1891113" y="162665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fr" sz="1420">
                <a:solidFill>
                  <a:srgbClr val="E69138"/>
                </a:solidFill>
                <a:latin typeface="Calibri"/>
                <a:ea typeface="Calibri"/>
                <a:cs typeface="Calibri"/>
                <a:sym typeface="Calibri"/>
              </a:rPr>
              <a:t>Activité physique : </a:t>
            </a:r>
            <a:r>
              <a:rPr lang="fr" sz="1420">
                <a:solidFill>
                  <a:srgbClr val="E69138"/>
                </a:solidFill>
                <a:latin typeface="Calibri"/>
                <a:ea typeface="Calibri"/>
                <a:cs typeface="Calibri"/>
                <a:sym typeface="Calibri"/>
              </a:rPr>
              <a:t>pratique toujours le vélo d’appartement, bricole et jardine. Reprise des activités de la vie quotidienne sans difficulté</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rPr b="1" lang="fr" sz="1420">
                <a:solidFill>
                  <a:srgbClr val="E69138"/>
                </a:solidFill>
                <a:latin typeface="Calibri"/>
                <a:ea typeface="Calibri"/>
                <a:cs typeface="Calibri"/>
                <a:sym typeface="Calibri"/>
              </a:rPr>
              <a:t>Sur le plan diététique :</a:t>
            </a:r>
            <a:r>
              <a:rPr lang="fr" sz="1420">
                <a:solidFill>
                  <a:srgbClr val="E69138"/>
                </a:solidFill>
                <a:latin typeface="Calibri"/>
                <a:ea typeface="Calibri"/>
                <a:cs typeface="Calibri"/>
                <a:sym typeface="Calibri"/>
              </a:rPr>
              <a:t> r</a:t>
            </a:r>
            <a:r>
              <a:rPr lang="fr" sz="1420">
                <a:solidFill>
                  <a:srgbClr val="E69138"/>
                </a:solidFill>
                <a:latin typeface="Calibri"/>
                <a:ea typeface="Calibri"/>
                <a:cs typeface="Calibri"/>
                <a:sym typeface="Calibri"/>
              </a:rPr>
              <a:t>etrouve un bon appétit ++ / S</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E691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fr" sz="1420">
                <a:solidFill>
                  <a:srgbClr val="E69138"/>
                </a:solidFill>
                <a:latin typeface="Calibri"/>
                <a:ea typeface="Calibri"/>
                <a:cs typeface="Calibri"/>
                <a:sym typeface="Calibri"/>
              </a:rPr>
              <a:t>Programmation HDJ IC 13 Juin 	</a:t>
            </a:r>
            <a:endParaRPr sz="1420">
              <a:solidFill>
                <a:srgbClr val="E691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420">
              <a:solidFill>
                <a:srgbClr val="E69138"/>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950">
              <a:solidFill>
                <a:srgbClr val="E69138"/>
              </a:solidFill>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483" name="Google Shape;483;p36"/>
          <p:cNvPicPr preferRelativeResize="0"/>
          <p:nvPr/>
        </p:nvPicPr>
        <p:blipFill>
          <a:blip r:embed="rId7">
            <a:alphaModFix/>
          </a:blip>
          <a:stretch>
            <a:fillRect/>
          </a:stretch>
        </p:blipFill>
        <p:spPr>
          <a:xfrm>
            <a:off x="579175" y="1710368"/>
            <a:ext cx="956400" cy="972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7" name="Shape 487"/>
        <p:cNvGrpSpPr/>
        <p:nvPr/>
      </p:nvGrpSpPr>
      <p:grpSpPr>
        <a:xfrm>
          <a:off x="0" y="0"/>
          <a:ext cx="0" cy="0"/>
          <a:chOff x="0" y="0"/>
          <a:chExt cx="0" cy="0"/>
        </a:xfrm>
      </p:grpSpPr>
      <p:pic>
        <p:nvPicPr>
          <p:cNvPr id="488" name="Google Shape;488;p3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89" name="Google Shape;489;p3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490" name="Google Shape;490;p3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91" name="Google Shape;491;p3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92" name="Google Shape;492;p3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493" name="Google Shape;493;p37"/>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494" name="Google Shape;494;p37"/>
          <p:cNvCxnSpPr>
            <a:endCxn id="495"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495" name="Google Shape;495;p37"/>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496" name="Google Shape;496;p37"/>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497" name="Google Shape;497;p37"/>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2ème CS IPA 1 mois post DAI + ferinject</a:t>
            </a:r>
            <a:endParaRPr sz="2960">
              <a:solidFill>
                <a:srgbClr val="CC0000"/>
              </a:solidFill>
              <a:latin typeface="Calibri"/>
              <a:ea typeface="Calibri"/>
              <a:cs typeface="Calibri"/>
              <a:sym typeface="Calibri"/>
            </a:endParaRPr>
          </a:p>
        </p:txBody>
      </p:sp>
      <p:pic>
        <p:nvPicPr>
          <p:cNvPr id="498" name="Google Shape;498;p37"/>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499" name="Google Shape;499;p37"/>
          <p:cNvSpPr txBox="1"/>
          <p:nvPr/>
        </p:nvSpPr>
        <p:spPr>
          <a:xfrm>
            <a:off x="1891113" y="162665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674EA7"/>
                </a:solidFill>
                <a:latin typeface="Calibri"/>
                <a:ea typeface="Calibri"/>
                <a:cs typeface="Calibri"/>
                <a:sym typeface="Calibri"/>
              </a:rPr>
              <a:t>Mr K </a:t>
            </a:r>
            <a:r>
              <a:rPr lang="fr" sz="1420">
                <a:solidFill>
                  <a:srgbClr val="674EA7"/>
                </a:solidFill>
                <a:latin typeface="Calibri"/>
                <a:ea typeface="Calibri"/>
                <a:cs typeface="Calibri"/>
                <a:sym typeface="Calibri"/>
              </a:rPr>
              <a:t>va bien mieux avec une amélioration de la dyspnée</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rPr b="1" lang="fr" sz="1420">
                <a:solidFill>
                  <a:srgbClr val="674EA7"/>
                </a:solidFill>
                <a:latin typeface="Calibri"/>
                <a:ea typeface="Calibri"/>
                <a:cs typeface="Calibri"/>
                <a:sym typeface="Calibri"/>
              </a:rPr>
              <a:t>Ferinject </a:t>
            </a:r>
            <a:r>
              <a:rPr lang="fr" sz="1420">
                <a:solidFill>
                  <a:srgbClr val="674EA7"/>
                </a:solidFill>
                <a:latin typeface="Calibri"/>
                <a:ea typeface="Calibri"/>
                <a:cs typeface="Calibri"/>
                <a:sym typeface="Calibri"/>
              </a:rPr>
              <a:t>ce jour devant la carence martiale, bien supporté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rPr b="1" lang="fr" sz="1420">
                <a:solidFill>
                  <a:srgbClr val="674EA7"/>
                </a:solidFill>
                <a:latin typeface="Calibri"/>
                <a:ea typeface="Calibri"/>
                <a:cs typeface="Calibri"/>
                <a:sym typeface="Calibri"/>
              </a:rPr>
              <a:t>OTM : </a:t>
            </a:r>
            <a:r>
              <a:rPr lang="fr" sz="1420">
                <a:solidFill>
                  <a:srgbClr val="674EA7"/>
                </a:solidFill>
                <a:latin typeface="Calibri"/>
                <a:ea typeface="Calibri"/>
                <a:cs typeface="Calibri"/>
                <a:sym typeface="Calibri"/>
              </a:rPr>
              <a:t>Pas de majoration de l’Entresto devant une pression artérielle limite et symptomatique avec des vertiges.</a:t>
            </a:r>
            <a:endParaRPr sz="1420">
              <a:solidFill>
                <a:srgbClr val="674EA7"/>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674EA7"/>
              </a:solidFill>
              <a:latin typeface="Calibri"/>
              <a:ea typeface="Calibri"/>
              <a:cs typeface="Calibri"/>
              <a:sym typeface="Calibri"/>
            </a:endParaRPr>
          </a:p>
          <a:p>
            <a:pPr indent="0" lvl="0" marL="0" rtl="0" algn="l">
              <a:lnSpc>
                <a:spcPct val="115000"/>
              </a:lnSpc>
              <a:spcBef>
                <a:spcPts val="0"/>
              </a:spcBef>
              <a:spcAft>
                <a:spcPts val="0"/>
              </a:spcAft>
              <a:buNone/>
            </a:pPr>
            <a:r>
              <a:rPr lang="fr" sz="1420">
                <a:solidFill>
                  <a:srgbClr val="674EA7"/>
                </a:solidFill>
                <a:latin typeface="Calibri"/>
                <a:ea typeface="Calibri"/>
                <a:cs typeface="Calibri"/>
                <a:sym typeface="Calibri"/>
              </a:rPr>
              <a:t>Programmation HDJ IC 13 Juin (expliquer le déroulement)</a:t>
            </a:r>
            <a:endParaRPr sz="1420">
              <a:solidFill>
                <a:srgbClr val="674EA7"/>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674EA7"/>
              </a:solidFill>
              <a:latin typeface="Calibri"/>
              <a:ea typeface="Calibri"/>
              <a:cs typeface="Calibri"/>
              <a:sym typeface="Calibri"/>
            </a:endParaRPr>
          </a:p>
          <a:p>
            <a:pPr indent="0" lvl="0" marL="0" rtl="0" algn="l">
              <a:lnSpc>
                <a:spcPct val="115000"/>
              </a:lnSpc>
              <a:spcBef>
                <a:spcPts val="0"/>
              </a:spcBef>
              <a:spcAft>
                <a:spcPts val="0"/>
              </a:spcAft>
              <a:buNone/>
            </a:pPr>
            <a:r>
              <a:rPr lang="fr" sz="1420">
                <a:solidFill>
                  <a:srgbClr val="674EA7"/>
                </a:solidFill>
                <a:latin typeface="Calibri"/>
                <a:ea typeface="Calibri"/>
                <a:cs typeface="Calibri"/>
                <a:sym typeface="Calibri"/>
              </a:rPr>
              <a:t>Autorisé ce jour à reprendre la conduite (Au bout d’un mois en prévention primaire selon les recommandations)	</a:t>
            </a:r>
            <a:endParaRPr sz="1420">
              <a:solidFill>
                <a:srgbClr val="674EA7"/>
              </a:solidFill>
              <a:latin typeface="Calibri"/>
              <a:ea typeface="Calibri"/>
              <a:cs typeface="Calibri"/>
              <a:sym typeface="Calibri"/>
            </a:endParaRPr>
          </a:p>
        </p:txBody>
      </p:sp>
      <p:pic>
        <p:nvPicPr>
          <p:cNvPr id="500" name="Google Shape;500;p37"/>
          <p:cNvPicPr preferRelativeResize="0"/>
          <p:nvPr/>
        </p:nvPicPr>
        <p:blipFill>
          <a:blip r:embed="rId7">
            <a:alphaModFix/>
          </a:blip>
          <a:stretch>
            <a:fillRect/>
          </a:stretch>
        </p:blipFill>
        <p:spPr>
          <a:xfrm>
            <a:off x="579175" y="1683350"/>
            <a:ext cx="1016420" cy="792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4" name="Shape 504"/>
        <p:cNvGrpSpPr/>
        <p:nvPr/>
      </p:nvGrpSpPr>
      <p:grpSpPr>
        <a:xfrm>
          <a:off x="0" y="0"/>
          <a:ext cx="0" cy="0"/>
          <a:chOff x="0" y="0"/>
          <a:chExt cx="0" cy="0"/>
        </a:xfrm>
      </p:grpSpPr>
      <p:pic>
        <p:nvPicPr>
          <p:cNvPr id="505" name="Google Shape;505;p3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06" name="Google Shape;506;p3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07" name="Google Shape;507;p3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08" name="Google Shape;508;p3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09" name="Google Shape;509;p3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10" name="Google Shape;510;p38"/>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511" name="Google Shape;511;p38"/>
          <p:cNvCxnSpPr>
            <a:endCxn id="512"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512" name="Google Shape;512;p38"/>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513" name="Google Shape;513;p38"/>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514" name="Google Shape;514;p38"/>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3ème CS IPA  </a:t>
            </a:r>
            <a:endParaRPr sz="2960">
              <a:solidFill>
                <a:srgbClr val="CC0000"/>
              </a:solidFill>
              <a:latin typeface="Calibri"/>
              <a:ea typeface="Calibri"/>
              <a:cs typeface="Calibri"/>
              <a:sym typeface="Calibri"/>
            </a:endParaRPr>
          </a:p>
        </p:txBody>
      </p:sp>
      <p:pic>
        <p:nvPicPr>
          <p:cNvPr id="515" name="Google Shape;515;p38"/>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516" name="Google Shape;516;p38"/>
          <p:cNvSpPr txBox="1"/>
          <p:nvPr/>
        </p:nvSpPr>
        <p:spPr>
          <a:xfrm>
            <a:off x="1891113" y="1626650"/>
            <a:ext cx="7139400" cy="207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420">
                <a:solidFill>
                  <a:srgbClr val="0B5394"/>
                </a:solidFill>
                <a:latin typeface="Calibri"/>
                <a:ea typeface="Calibri"/>
                <a:cs typeface="Calibri"/>
                <a:sym typeface="Calibri"/>
              </a:rPr>
              <a:t>Patient asymptomatique ce jour, dyspnée classe NYHA II</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rPr lang="fr" sz="1420">
                <a:solidFill>
                  <a:srgbClr val="0B5394"/>
                </a:solidFill>
                <a:latin typeface="Calibri"/>
                <a:ea typeface="Calibri"/>
                <a:cs typeface="Calibri"/>
                <a:sym typeface="Calibri"/>
              </a:rPr>
              <a:t>Pas de signes congestifs</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rPr lang="fr" sz="1420">
                <a:solidFill>
                  <a:srgbClr val="CC0000"/>
                </a:solidFill>
                <a:latin typeface="Calibri"/>
                <a:ea typeface="Calibri"/>
                <a:cs typeface="Calibri"/>
                <a:sym typeface="Calibri"/>
              </a:rPr>
              <a:t>Pression artérielle à 112/77 mmHg</a:t>
            </a:r>
            <a:endParaRPr sz="1420">
              <a:solidFill>
                <a:srgbClr val="CC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5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517" name="Google Shape;517;p38"/>
          <p:cNvPicPr preferRelativeResize="0"/>
          <p:nvPr/>
        </p:nvPicPr>
        <p:blipFill>
          <a:blip r:embed="rId7">
            <a:alphaModFix/>
          </a:blip>
          <a:stretch>
            <a:fillRect/>
          </a:stretch>
        </p:blipFill>
        <p:spPr>
          <a:xfrm>
            <a:off x="510387" y="1540013"/>
            <a:ext cx="1009917" cy="791775"/>
          </a:xfrm>
          <a:prstGeom prst="rect">
            <a:avLst/>
          </a:prstGeom>
          <a:noFill/>
          <a:ln>
            <a:noFill/>
          </a:ln>
        </p:spPr>
      </p:pic>
      <p:pic>
        <p:nvPicPr>
          <p:cNvPr id="518" name="Google Shape;518;p38"/>
          <p:cNvPicPr preferRelativeResize="0"/>
          <p:nvPr/>
        </p:nvPicPr>
        <p:blipFill>
          <a:blip r:embed="rId8">
            <a:alphaModFix/>
          </a:blip>
          <a:stretch>
            <a:fillRect/>
          </a:stretch>
        </p:blipFill>
        <p:spPr>
          <a:xfrm>
            <a:off x="594475" y="3189021"/>
            <a:ext cx="841700" cy="69403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2" name="Shape 522"/>
        <p:cNvGrpSpPr/>
        <p:nvPr/>
      </p:nvGrpSpPr>
      <p:grpSpPr>
        <a:xfrm>
          <a:off x="0" y="0"/>
          <a:ext cx="0" cy="0"/>
          <a:chOff x="0" y="0"/>
          <a:chExt cx="0" cy="0"/>
        </a:xfrm>
      </p:grpSpPr>
      <p:pic>
        <p:nvPicPr>
          <p:cNvPr id="523" name="Google Shape;523;p39"/>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24" name="Google Shape;524;p39"/>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25" name="Google Shape;525;p3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26" name="Google Shape;526;p3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27" name="Google Shape;527;p3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28" name="Google Shape;528;p39"/>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529" name="Google Shape;529;p39"/>
          <p:cNvCxnSpPr>
            <a:endCxn id="530"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530" name="Google Shape;530;p39"/>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531" name="Google Shape;531;p39"/>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532" name="Google Shape;532;p39"/>
          <p:cNvSpPr txBox="1"/>
          <p:nvPr/>
        </p:nvSpPr>
        <p:spPr>
          <a:xfrm>
            <a:off x="639000" y="42525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 3ème CS IPA  1</a:t>
            </a:r>
            <a:endParaRPr/>
          </a:p>
        </p:txBody>
      </p:sp>
      <p:pic>
        <p:nvPicPr>
          <p:cNvPr id="533" name="Google Shape;533;p3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34" name="Google Shape;534;p39"/>
          <p:cNvPicPr preferRelativeResize="0"/>
          <p:nvPr/>
        </p:nvPicPr>
        <p:blipFill>
          <a:blip r:embed="rId7">
            <a:alphaModFix/>
          </a:blip>
          <a:stretch>
            <a:fillRect/>
          </a:stretch>
        </p:blipFill>
        <p:spPr>
          <a:xfrm>
            <a:off x="761250" y="1484175"/>
            <a:ext cx="1041675" cy="1031200"/>
          </a:xfrm>
          <a:prstGeom prst="rect">
            <a:avLst/>
          </a:prstGeom>
          <a:noFill/>
          <a:ln>
            <a:noFill/>
          </a:ln>
        </p:spPr>
      </p:pic>
      <p:sp>
        <p:nvSpPr>
          <p:cNvPr id="535" name="Google Shape;535;p39"/>
          <p:cNvSpPr txBox="1"/>
          <p:nvPr/>
        </p:nvSpPr>
        <p:spPr>
          <a:xfrm>
            <a:off x="4025100" y="1484163"/>
            <a:ext cx="32877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536" name="Google Shape;536;p39"/>
          <p:cNvSpPr txBox="1"/>
          <p:nvPr/>
        </p:nvSpPr>
        <p:spPr>
          <a:xfrm>
            <a:off x="3730200" y="1698775"/>
            <a:ext cx="32877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537" name="Google Shape;537;p39"/>
          <p:cNvSpPr txBox="1"/>
          <p:nvPr/>
        </p:nvSpPr>
        <p:spPr>
          <a:xfrm>
            <a:off x="2310675" y="1581000"/>
            <a:ext cx="6124800" cy="2411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Créatininémie : 96 µmol/l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Clairance de créatinine : 71 ml/min</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Kaliémie : 4.3 mmol/L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0B5394"/>
                </a:solidFill>
                <a:latin typeface="Calibri"/>
                <a:ea typeface="Calibri"/>
                <a:cs typeface="Calibri"/>
                <a:sym typeface="Calibri"/>
              </a:rPr>
              <a:t>Hémoglobine 16.2 g/dL</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rPr lang="fr" sz="1420">
                <a:solidFill>
                  <a:srgbClr val="E69138"/>
                </a:solidFill>
                <a:latin typeface="Calibri"/>
                <a:ea typeface="Calibri"/>
                <a:cs typeface="Calibri"/>
                <a:sym typeface="Calibri"/>
              </a:rPr>
              <a:t>Concernant l'activité physique, il en pratique toujours de façon régulière</a:t>
            </a:r>
            <a:endParaRPr sz="1420">
              <a:solidFill>
                <a:srgbClr val="E69138"/>
              </a:solidFill>
              <a:latin typeface="Calibri"/>
              <a:ea typeface="Calibri"/>
              <a:cs typeface="Calibri"/>
              <a:sym typeface="Calibri"/>
            </a:endParaRPr>
          </a:p>
        </p:txBody>
      </p:sp>
      <p:sp>
        <p:nvSpPr>
          <p:cNvPr id="538" name="Google Shape;538;p39"/>
          <p:cNvSpPr txBox="1"/>
          <p:nvPr/>
        </p:nvSpPr>
        <p:spPr>
          <a:xfrm>
            <a:off x="6361125" y="1581000"/>
            <a:ext cx="1974300" cy="1242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0B5394"/>
                </a:solidFill>
                <a:latin typeface="Calibri"/>
                <a:ea typeface="Calibri"/>
                <a:cs typeface="Calibri"/>
                <a:sym typeface="Calibri"/>
              </a:rPr>
              <a:t>→ Biologie stable</a:t>
            </a:r>
            <a:endParaRPr b="1"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pic>
        <p:nvPicPr>
          <p:cNvPr id="539" name="Google Shape;539;p39"/>
          <p:cNvPicPr preferRelativeResize="0"/>
          <p:nvPr/>
        </p:nvPicPr>
        <p:blipFill>
          <a:blip r:embed="rId8">
            <a:alphaModFix/>
          </a:blip>
          <a:stretch>
            <a:fillRect/>
          </a:stretch>
        </p:blipFill>
        <p:spPr>
          <a:xfrm>
            <a:off x="803888" y="3319993"/>
            <a:ext cx="956400" cy="9724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3" name="Shape 543"/>
        <p:cNvGrpSpPr/>
        <p:nvPr/>
      </p:nvGrpSpPr>
      <p:grpSpPr>
        <a:xfrm>
          <a:off x="0" y="0"/>
          <a:ext cx="0" cy="0"/>
          <a:chOff x="0" y="0"/>
          <a:chExt cx="0" cy="0"/>
        </a:xfrm>
      </p:grpSpPr>
      <p:pic>
        <p:nvPicPr>
          <p:cNvPr id="544" name="Google Shape;544;p40"/>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45" name="Google Shape;545;p40"/>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46" name="Google Shape;546;p4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47" name="Google Shape;547;p4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48" name="Google Shape;548;p4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49" name="Google Shape;549;p40"/>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550" name="Google Shape;550;p40"/>
          <p:cNvCxnSpPr>
            <a:endCxn id="55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551" name="Google Shape;551;p40"/>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552" name="Google Shape;552;p40"/>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553" name="Google Shape;553;p40"/>
          <p:cNvSpPr txBox="1"/>
          <p:nvPr/>
        </p:nvSpPr>
        <p:spPr>
          <a:xfrm>
            <a:off x="579175" y="41670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 3ème CS IPA  1</a:t>
            </a:r>
            <a:endParaRPr/>
          </a:p>
          <a:p>
            <a:pPr indent="0" lvl="0" marL="0" rtl="0" algn="l">
              <a:spcBef>
                <a:spcPts val="0"/>
              </a:spcBef>
              <a:spcAft>
                <a:spcPts val="0"/>
              </a:spcAft>
              <a:buNone/>
            </a:pPr>
            <a:r>
              <a:t/>
            </a:r>
            <a:endParaRPr sz="2960">
              <a:solidFill>
                <a:srgbClr val="CC0000"/>
              </a:solidFill>
              <a:latin typeface="Calibri"/>
              <a:ea typeface="Calibri"/>
              <a:cs typeface="Calibri"/>
              <a:sym typeface="Calibri"/>
            </a:endParaRPr>
          </a:p>
        </p:txBody>
      </p:sp>
      <p:pic>
        <p:nvPicPr>
          <p:cNvPr id="554" name="Google Shape;554;p40"/>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555" name="Google Shape;555;p40"/>
          <p:cNvSpPr txBox="1"/>
          <p:nvPr/>
        </p:nvSpPr>
        <p:spPr>
          <a:xfrm>
            <a:off x="1944763" y="153420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674EA7"/>
                </a:solidFill>
                <a:latin typeface="Calibri"/>
                <a:ea typeface="Calibri"/>
                <a:cs typeface="Calibri"/>
                <a:sym typeface="Calibri"/>
              </a:rPr>
              <a:t>Mr K </a:t>
            </a:r>
            <a:r>
              <a:rPr lang="fr" sz="1420">
                <a:solidFill>
                  <a:srgbClr val="674EA7"/>
                </a:solidFill>
                <a:latin typeface="Calibri"/>
                <a:ea typeface="Calibri"/>
                <a:cs typeface="Calibri"/>
                <a:sym typeface="Calibri"/>
              </a:rPr>
              <a:t>va bien mieux avec une amélioration nette de la dyspnée</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rPr b="1" lang="fr" sz="1420">
                <a:solidFill>
                  <a:srgbClr val="674EA7"/>
                </a:solidFill>
                <a:latin typeface="Calibri"/>
                <a:ea typeface="Calibri"/>
                <a:cs typeface="Calibri"/>
                <a:sym typeface="Calibri"/>
              </a:rPr>
              <a:t>OTM : </a:t>
            </a:r>
            <a:r>
              <a:rPr lang="fr" sz="1420">
                <a:solidFill>
                  <a:srgbClr val="674EA7"/>
                </a:solidFill>
                <a:latin typeface="Calibri"/>
                <a:ea typeface="Calibri"/>
                <a:cs typeface="Calibri"/>
                <a:sym typeface="Calibri"/>
              </a:rPr>
              <a:t>Majoration Entresto dose max 97/103 mg x2</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rPr b="1" lang="fr" sz="1420">
                <a:solidFill>
                  <a:srgbClr val="674EA7"/>
                </a:solidFill>
                <a:latin typeface="Calibri"/>
                <a:ea typeface="Calibri"/>
                <a:cs typeface="Calibri"/>
                <a:sym typeface="Calibri"/>
              </a:rPr>
              <a:t>Planification des examens en HDJ</a:t>
            </a:r>
            <a:r>
              <a:rPr lang="fr" sz="1420">
                <a:solidFill>
                  <a:srgbClr val="674EA7"/>
                </a:solidFill>
                <a:latin typeface="Calibri"/>
                <a:ea typeface="Calibri"/>
                <a:cs typeface="Calibri"/>
                <a:sym typeface="Calibri"/>
              </a:rPr>
              <a:t> :</a:t>
            </a:r>
            <a:endParaRPr sz="1420">
              <a:solidFill>
                <a:srgbClr val="674EA7"/>
              </a:solidFill>
              <a:latin typeface="Calibri"/>
              <a:ea typeface="Calibri"/>
              <a:cs typeface="Calibri"/>
              <a:sym typeface="Calibri"/>
            </a:endParaRPr>
          </a:p>
          <a:p>
            <a:pPr indent="-318770" lvl="0" marL="457200" marR="0" rtl="0" algn="l">
              <a:lnSpc>
                <a:spcPct val="80000"/>
              </a:lnSpc>
              <a:spcBef>
                <a:spcPts val="0"/>
              </a:spcBef>
              <a:spcAft>
                <a:spcPts val="0"/>
              </a:spcAft>
              <a:buClr>
                <a:srgbClr val="674EA7"/>
              </a:buClr>
              <a:buSzPts val="1420"/>
              <a:buFont typeface="Calibri"/>
              <a:buChar char="-"/>
            </a:pPr>
            <a:r>
              <a:rPr lang="fr" sz="1420">
                <a:solidFill>
                  <a:srgbClr val="674EA7"/>
                </a:solidFill>
                <a:latin typeface="Calibri"/>
                <a:ea typeface="Calibri"/>
                <a:cs typeface="Calibri"/>
                <a:sym typeface="Calibri"/>
              </a:rPr>
              <a:t>ETT</a:t>
            </a:r>
            <a:endParaRPr sz="1420">
              <a:solidFill>
                <a:srgbClr val="674EA7"/>
              </a:solidFill>
              <a:latin typeface="Calibri"/>
              <a:ea typeface="Calibri"/>
              <a:cs typeface="Calibri"/>
              <a:sym typeface="Calibri"/>
            </a:endParaRPr>
          </a:p>
          <a:p>
            <a:pPr indent="-318770" lvl="0" marL="457200" marR="0" rtl="0" algn="l">
              <a:lnSpc>
                <a:spcPct val="80000"/>
              </a:lnSpc>
              <a:spcBef>
                <a:spcPts val="0"/>
              </a:spcBef>
              <a:spcAft>
                <a:spcPts val="0"/>
              </a:spcAft>
              <a:buClr>
                <a:srgbClr val="674EA7"/>
              </a:buClr>
              <a:buSzPts val="1420"/>
              <a:buFont typeface="Calibri"/>
              <a:buChar char="-"/>
            </a:pPr>
            <a:r>
              <a:rPr lang="fr" sz="1420">
                <a:solidFill>
                  <a:srgbClr val="674EA7"/>
                </a:solidFill>
                <a:latin typeface="Calibri"/>
                <a:ea typeface="Calibri"/>
                <a:cs typeface="Calibri"/>
                <a:sym typeface="Calibri"/>
              </a:rPr>
              <a:t>Vo2</a:t>
            </a:r>
            <a:endParaRPr sz="1420">
              <a:solidFill>
                <a:srgbClr val="674EA7"/>
              </a:solidFill>
              <a:latin typeface="Calibri"/>
              <a:ea typeface="Calibri"/>
              <a:cs typeface="Calibri"/>
              <a:sym typeface="Calibri"/>
            </a:endParaRPr>
          </a:p>
          <a:p>
            <a:pPr indent="-318770" lvl="0" marL="457200" marR="0" rtl="0" algn="l">
              <a:lnSpc>
                <a:spcPct val="80000"/>
              </a:lnSpc>
              <a:spcBef>
                <a:spcPts val="0"/>
              </a:spcBef>
              <a:spcAft>
                <a:spcPts val="0"/>
              </a:spcAft>
              <a:buClr>
                <a:srgbClr val="674EA7"/>
              </a:buClr>
              <a:buSzPts val="1420"/>
              <a:buFont typeface="Calibri"/>
              <a:buChar char="-"/>
            </a:pPr>
            <a:r>
              <a:rPr lang="fr" sz="1420">
                <a:solidFill>
                  <a:srgbClr val="674EA7"/>
                </a:solidFill>
                <a:latin typeface="Calibri"/>
                <a:ea typeface="Calibri"/>
                <a:cs typeface="Calibri"/>
                <a:sym typeface="Calibri"/>
              </a:rPr>
              <a:t>Contrôle DAI/CRT</a:t>
            </a:r>
            <a:endParaRPr sz="1420">
              <a:solidFill>
                <a:srgbClr val="674EA7"/>
              </a:solidFill>
              <a:latin typeface="Calibri"/>
              <a:ea typeface="Calibri"/>
              <a:cs typeface="Calibri"/>
              <a:sym typeface="Calibri"/>
            </a:endParaRPr>
          </a:p>
        </p:txBody>
      </p:sp>
      <p:pic>
        <p:nvPicPr>
          <p:cNvPr id="556" name="Google Shape;556;p40"/>
          <p:cNvPicPr preferRelativeResize="0"/>
          <p:nvPr/>
        </p:nvPicPr>
        <p:blipFill>
          <a:blip r:embed="rId7">
            <a:alphaModFix/>
          </a:blip>
          <a:stretch>
            <a:fillRect/>
          </a:stretch>
        </p:blipFill>
        <p:spPr>
          <a:xfrm>
            <a:off x="579175" y="1683350"/>
            <a:ext cx="1016420" cy="792625"/>
          </a:xfrm>
          <a:prstGeom prst="rect">
            <a:avLst/>
          </a:prstGeom>
          <a:noFill/>
          <a:ln>
            <a:noFill/>
          </a:ln>
        </p:spPr>
      </p:pic>
      <p:pic>
        <p:nvPicPr>
          <p:cNvPr id="557" name="Google Shape;557;p40"/>
          <p:cNvPicPr preferRelativeResize="0"/>
          <p:nvPr/>
        </p:nvPicPr>
        <p:blipFill>
          <a:blip r:embed="rId8">
            <a:alphaModFix/>
          </a:blip>
          <a:stretch>
            <a:fillRect/>
          </a:stretch>
        </p:blipFill>
        <p:spPr>
          <a:xfrm>
            <a:off x="579181" y="3296500"/>
            <a:ext cx="841707" cy="792600"/>
          </a:xfrm>
          <a:prstGeom prst="rect">
            <a:avLst/>
          </a:prstGeom>
          <a:noFill/>
          <a:ln>
            <a:noFill/>
          </a:ln>
        </p:spPr>
      </p:pic>
      <p:sp>
        <p:nvSpPr>
          <p:cNvPr id="558" name="Google Shape;558;p40"/>
          <p:cNvSpPr txBox="1"/>
          <p:nvPr/>
        </p:nvSpPr>
        <p:spPr>
          <a:xfrm>
            <a:off x="2034700" y="3416675"/>
            <a:ext cx="4149600" cy="13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
              <a:buNone/>
            </a:pPr>
            <a:r>
              <a:rPr b="1" lang="fr" sz="1420">
                <a:solidFill>
                  <a:srgbClr val="38761D"/>
                </a:solidFill>
                <a:latin typeface="Calibri"/>
                <a:ea typeface="Calibri"/>
                <a:cs typeface="Calibri"/>
                <a:sym typeface="Calibri"/>
              </a:rPr>
              <a:t>Traitement de sortie </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For</a:t>
            </a:r>
            <a:r>
              <a:rPr lang="fr" sz="1420">
                <a:solidFill>
                  <a:srgbClr val="38761D"/>
                </a:solidFill>
                <a:latin typeface="Calibri"/>
                <a:ea typeface="Calibri"/>
                <a:cs typeface="Calibri"/>
                <a:sym typeface="Calibri"/>
              </a:rPr>
              <a:t>xiga 10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Bisoprolol 2.5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b="1" lang="fr" sz="1420">
                <a:solidFill>
                  <a:srgbClr val="38761D"/>
                </a:solidFill>
                <a:latin typeface="Calibri"/>
                <a:ea typeface="Calibri"/>
                <a:cs typeface="Calibri"/>
                <a:sym typeface="Calibri"/>
              </a:rPr>
              <a:t>Entresto 97/103 mg x2</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Spironolactone: 25 mg</a:t>
            </a:r>
            <a:endParaRPr b="1" sz="1420">
              <a:solidFill>
                <a:srgbClr val="38761D"/>
              </a:solidFill>
              <a:latin typeface="Calibri"/>
              <a:ea typeface="Calibri"/>
              <a:cs typeface="Calibri"/>
              <a:sym typeface="Calibri"/>
            </a:endParaRPr>
          </a:p>
        </p:txBody>
      </p:sp>
      <p:sp>
        <p:nvSpPr>
          <p:cNvPr id="559" name="Google Shape;559;p40"/>
          <p:cNvSpPr txBox="1"/>
          <p:nvPr/>
        </p:nvSpPr>
        <p:spPr>
          <a:xfrm>
            <a:off x="5515250" y="3609300"/>
            <a:ext cx="4149600" cy="1323600"/>
          </a:xfrm>
          <a:prstGeom prst="rect">
            <a:avLst/>
          </a:prstGeom>
          <a:noFill/>
          <a:ln>
            <a:noFill/>
          </a:ln>
        </p:spPr>
        <p:txBody>
          <a:bodyPr anchorCtr="0" anchor="t" bIns="91425" lIns="91425" spcFirstLastPara="1" rIns="91425" wrap="square" tIns="91425">
            <a:noAutofit/>
          </a:bodyPr>
          <a:lstStyle/>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Kardégic 160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Crestor 20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Pantoprazole 20 mg </a:t>
            </a:r>
            <a:endParaRPr sz="1420">
              <a:solidFill>
                <a:srgbClr val="38761D"/>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3" name="Shape 563"/>
        <p:cNvGrpSpPr/>
        <p:nvPr/>
      </p:nvGrpSpPr>
      <p:grpSpPr>
        <a:xfrm>
          <a:off x="0" y="0"/>
          <a:ext cx="0" cy="0"/>
          <a:chOff x="0" y="0"/>
          <a:chExt cx="0" cy="0"/>
        </a:xfrm>
      </p:grpSpPr>
      <p:pic>
        <p:nvPicPr>
          <p:cNvPr id="564" name="Google Shape;564;p41"/>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65" name="Google Shape;565;p41"/>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66" name="Google Shape;566;p4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67" name="Google Shape;567;p4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68" name="Google Shape;568;p4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69" name="Google Shape;569;p41"/>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570" name="Google Shape;570;p41"/>
          <p:cNvCxnSpPr>
            <a:endCxn id="57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571" name="Google Shape;571;p41"/>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572" name="Google Shape;572;p41"/>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573" name="Google Shape;573;p41"/>
          <p:cNvSpPr txBox="1"/>
          <p:nvPr/>
        </p:nvSpPr>
        <p:spPr>
          <a:xfrm>
            <a:off x="579175" y="41670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Journée en HDJ </a:t>
            </a:r>
            <a:endParaRPr/>
          </a:p>
          <a:p>
            <a:pPr indent="0" lvl="0" marL="0" rtl="0" algn="l">
              <a:spcBef>
                <a:spcPts val="0"/>
              </a:spcBef>
              <a:spcAft>
                <a:spcPts val="0"/>
              </a:spcAft>
              <a:buNone/>
            </a:pPr>
            <a:r>
              <a:t/>
            </a:r>
            <a:endParaRPr sz="2960">
              <a:solidFill>
                <a:srgbClr val="CC0000"/>
              </a:solidFill>
              <a:latin typeface="Calibri"/>
              <a:ea typeface="Calibri"/>
              <a:cs typeface="Calibri"/>
              <a:sym typeface="Calibri"/>
            </a:endParaRPr>
          </a:p>
        </p:txBody>
      </p:sp>
      <p:pic>
        <p:nvPicPr>
          <p:cNvPr id="574" name="Google Shape;574;p41"/>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575" name="Google Shape;575;p41"/>
          <p:cNvSpPr txBox="1"/>
          <p:nvPr/>
        </p:nvSpPr>
        <p:spPr>
          <a:xfrm>
            <a:off x="1944763" y="1534200"/>
            <a:ext cx="71394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0B5394"/>
                </a:solidFill>
                <a:latin typeface="Calibri"/>
                <a:ea typeface="Calibri"/>
                <a:cs typeface="Calibri"/>
                <a:sym typeface="Calibri"/>
              </a:rPr>
              <a:t>Journée HDJ IC </a:t>
            </a:r>
            <a:r>
              <a:rPr lang="fr" sz="1420">
                <a:solidFill>
                  <a:srgbClr val="0B5394"/>
                </a:solidFill>
                <a:latin typeface="Calibri"/>
                <a:ea typeface="Calibri"/>
                <a:cs typeface="Calibri"/>
                <a:sym typeface="Calibri"/>
              </a:rPr>
              <a:t>pour une réévaluation insuffisance cardiaque sur cardiopathie ischémique</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Consultation IPA</a:t>
            </a:r>
            <a:endParaRPr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Kinésithérapeute test de marche de 6 minutes 	</a:t>
            </a:r>
            <a:endParaRPr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Test de marche réalisé avec une très léger essoufflement </a:t>
            </a:r>
            <a:r>
              <a:rPr lang="fr" sz="1420">
                <a:solidFill>
                  <a:srgbClr val="0B5394"/>
                </a:solidFill>
                <a:latin typeface="Calibri"/>
                <a:ea typeface="Calibri"/>
                <a:cs typeface="Calibri"/>
                <a:sym typeface="Calibri"/>
              </a:rPr>
              <a:t>final</a:t>
            </a:r>
            <a:r>
              <a:rPr lang="fr" sz="1420">
                <a:solidFill>
                  <a:srgbClr val="0B5394"/>
                </a:solidFill>
                <a:latin typeface="Calibri"/>
                <a:ea typeface="Calibri"/>
                <a:cs typeface="Calibri"/>
                <a:sym typeface="Calibri"/>
              </a:rPr>
              <a:t> à 2/10 sur l'échelle de Borg modifié. Aucune douleur, aucune </a:t>
            </a:r>
            <a:r>
              <a:rPr lang="fr" sz="1420">
                <a:solidFill>
                  <a:srgbClr val="0B5394"/>
                </a:solidFill>
                <a:latin typeface="Calibri"/>
                <a:ea typeface="Calibri"/>
                <a:cs typeface="Calibri"/>
                <a:sym typeface="Calibri"/>
              </a:rPr>
              <a:t>gêne</a:t>
            </a:r>
            <a:r>
              <a:rPr lang="fr" sz="1420">
                <a:solidFill>
                  <a:srgbClr val="0B5394"/>
                </a:solidFill>
                <a:latin typeface="Calibri"/>
                <a:ea typeface="Calibri"/>
                <a:cs typeface="Calibri"/>
                <a:sym typeface="Calibri"/>
              </a:rPr>
              <a:t>.</a:t>
            </a:r>
            <a:endParaRPr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Consultation avec une Diététicienne</a:t>
            </a:r>
            <a:endParaRPr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ETT de contrôle</a:t>
            </a:r>
            <a:endParaRPr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TEV VO2 : Pic de VO2 18 pente VE/VCO2 42</a:t>
            </a:r>
            <a:endParaRPr sz="1420">
              <a:solidFill>
                <a:srgbClr val="0B5394"/>
              </a:solidFill>
              <a:latin typeface="Calibri"/>
              <a:ea typeface="Calibri"/>
              <a:cs typeface="Calibri"/>
              <a:sym typeface="Calibri"/>
            </a:endParaRPr>
          </a:p>
          <a:p>
            <a:pPr indent="-318770" lvl="0" marL="457200" rtl="0" algn="l">
              <a:lnSpc>
                <a:spcPct val="115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Contrôle DAI : pourcentage de stimulation ventriculaire 100%.</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fr" sz="1420">
                <a:solidFill>
                  <a:srgbClr val="674EA7"/>
                </a:solidFill>
                <a:latin typeface="Calibri"/>
                <a:ea typeface="Calibri"/>
                <a:cs typeface="Calibri"/>
                <a:sym typeface="Calibri"/>
              </a:rPr>
              <a:t>Bilan de la journée avec ordonnance de sortie et programmation des prochains RDV de suivi</a:t>
            </a:r>
            <a:endParaRPr sz="1420">
              <a:solidFill>
                <a:srgbClr val="674EA7"/>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576" name="Google Shape;576;p41"/>
          <p:cNvPicPr preferRelativeResize="0"/>
          <p:nvPr/>
        </p:nvPicPr>
        <p:blipFill>
          <a:blip r:embed="rId7">
            <a:alphaModFix/>
          </a:blip>
          <a:stretch>
            <a:fillRect/>
          </a:stretch>
        </p:blipFill>
        <p:spPr>
          <a:xfrm>
            <a:off x="761250" y="3867350"/>
            <a:ext cx="1016420" cy="792625"/>
          </a:xfrm>
          <a:prstGeom prst="rect">
            <a:avLst/>
          </a:prstGeom>
          <a:noFill/>
          <a:ln>
            <a:noFill/>
          </a:ln>
        </p:spPr>
      </p:pic>
      <p:pic>
        <p:nvPicPr>
          <p:cNvPr id="577" name="Google Shape;577;p41"/>
          <p:cNvPicPr preferRelativeResize="0"/>
          <p:nvPr/>
        </p:nvPicPr>
        <p:blipFill>
          <a:blip r:embed="rId8">
            <a:alphaModFix/>
          </a:blip>
          <a:stretch>
            <a:fillRect/>
          </a:stretch>
        </p:blipFill>
        <p:spPr>
          <a:xfrm>
            <a:off x="666303" y="1512592"/>
            <a:ext cx="1016425" cy="7538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5"/>
          <p:cNvSpPr txBox="1"/>
          <p:nvPr/>
        </p:nvSpPr>
        <p:spPr>
          <a:xfrm>
            <a:off x="639000" y="42525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consulte pour douleur thoracique</a:t>
            </a:r>
            <a:endParaRPr/>
          </a:p>
        </p:txBody>
      </p:sp>
      <p:pic>
        <p:nvPicPr>
          <p:cNvPr id="89" name="Google Shape;89;p1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90" name="Google Shape;90;p15"/>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91" name="Google Shape;91;p15"/>
          <p:cNvSpPr txBox="1"/>
          <p:nvPr/>
        </p:nvSpPr>
        <p:spPr>
          <a:xfrm>
            <a:off x="517975" y="1634075"/>
            <a:ext cx="4613400" cy="1323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440"/>
              <a:buNone/>
            </a:pPr>
            <a:r>
              <a:rPr b="1" lang="fr" sz="1420">
                <a:solidFill>
                  <a:srgbClr val="0B5394"/>
                </a:solidFill>
                <a:latin typeface="Calibri"/>
                <a:ea typeface="Calibri"/>
                <a:cs typeface="Calibri"/>
                <a:sym typeface="Calibri"/>
              </a:rPr>
              <a:t>MDV :</a:t>
            </a:r>
            <a:endParaRPr b="1"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Retraité</a:t>
            </a:r>
            <a:endParaRPr i="1"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3 Enfants</a:t>
            </a:r>
            <a:endParaRPr i="1"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i="1" lang="fr" sz="1420">
                <a:solidFill>
                  <a:srgbClr val="0B5394"/>
                </a:solidFill>
                <a:latin typeface="Calibri"/>
                <a:ea typeface="Calibri"/>
                <a:cs typeface="Calibri"/>
                <a:sym typeface="Calibri"/>
              </a:rPr>
              <a:t>Vit en pavillon avec jardin</a:t>
            </a:r>
            <a:endParaRPr i="1" sz="1420">
              <a:solidFill>
                <a:srgbClr val="0B5394"/>
              </a:solidFill>
              <a:latin typeface="Calibri"/>
              <a:ea typeface="Calibri"/>
              <a:cs typeface="Calibri"/>
              <a:sym typeface="Calibri"/>
            </a:endParaRPr>
          </a:p>
        </p:txBody>
      </p:sp>
      <p:pic>
        <p:nvPicPr>
          <p:cNvPr id="92" name="Google Shape;92;p15"/>
          <p:cNvPicPr preferRelativeResize="0"/>
          <p:nvPr/>
        </p:nvPicPr>
        <p:blipFill>
          <a:blip r:embed="rId6">
            <a:alphaModFix/>
          </a:blip>
          <a:stretch>
            <a:fillRect/>
          </a:stretch>
        </p:blipFill>
        <p:spPr>
          <a:xfrm>
            <a:off x="7306400" y="3609738"/>
            <a:ext cx="1009917" cy="791775"/>
          </a:xfrm>
          <a:prstGeom prst="rect">
            <a:avLst/>
          </a:prstGeom>
          <a:noFill/>
          <a:ln>
            <a:noFill/>
          </a:ln>
        </p:spPr>
      </p:pic>
      <p:sp>
        <p:nvSpPr>
          <p:cNvPr id="93" name="Google Shape;93;p15"/>
          <p:cNvSpPr txBox="1"/>
          <p:nvPr/>
        </p:nvSpPr>
        <p:spPr>
          <a:xfrm>
            <a:off x="4443100" y="46284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sp>
        <p:nvSpPr>
          <p:cNvPr id="94" name="Google Shape;94;p15"/>
          <p:cNvSpPr txBox="1"/>
          <p:nvPr/>
        </p:nvSpPr>
        <p:spPr>
          <a:xfrm>
            <a:off x="4400175" y="4120500"/>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pic>
        <p:nvPicPr>
          <p:cNvPr id="95" name="Google Shape;95;p1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96" name="Google Shape;96;p1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97" name="Google Shape;97;p1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98" name="Google Shape;98;p1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99" name="Google Shape;99;p15"/>
          <p:cNvPicPr preferRelativeResize="0"/>
          <p:nvPr/>
        </p:nvPicPr>
        <p:blipFill>
          <a:blip r:embed="rId7">
            <a:alphaModFix/>
          </a:blip>
          <a:stretch>
            <a:fillRect/>
          </a:stretch>
        </p:blipFill>
        <p:spPr>
          <a:xfrm>
            <a:off x="1417500" y="4740275"/>
            <a:ext cx="7771976" cy="952500"/>
          </a:xfrm>
          <a:prstGeom prst="rect">
            <a:avLst/>
          </a:prstGeom>
          <a:noFill/>
          <a:ln>
            <a:noFill/>
          </a:ln>
        </p:spPr>
      </p:pic>
      <p:cxnSp>
        <p:nvCxnSpPr>
          <p:cNvPr id="100" name="Google Shape;100;p15"/>
          <p:cNvCxnSpPr>
            <a:endCxn id="10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101" name="Google Shape;101;p15"/>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102" name="Google Shape;102;p15"/>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1" name="Shape 581"/>
        <p:cNvGrpSpPr/>
        <p:nvPr/>
      </p:nvGrpSpPr>
      <p:grpSpPr>
        <a:xfrm>
          <a:off x="0" y="0"/>
          <a:ext cx="0" cy="0"/>
          <a:chOff x="0" y="0"/>
          <a:chExt cx="0" cy="0"/>
        </a:xfrm>
      </p:grpSpPr>
      <p:pic>
        <p:nvPicPr>
          <p:cNvPr id="582" name="Google Shape;582;p42"/>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83" name="Google Shape;583;p42"/>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584" name="Google Shape;584;p4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85" name="Google Shape;585;p4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86" name="Google Shape;586;p42"/>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587" name="Google Shape;587;p42"/>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588" name="Google Shape;588;p42"/>
          <p:cNvCxnSpPr>
            <a:endCxn id="589"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589" name="Google Shape;589;p42"/>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590" name="Google Shape;590;p42"/>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591" name="Google Shape;591;p42"/>
          <p:cNvSpPr txBox="1"/>
          <p:nvPr/>
        </p:nvSpPr>
        <p:spPr>
          <a:xfrm>
            <a:off x="579175" y="41670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Journée en HDJ </a:t>
            </a:r>
            <a:endParaRPr/>
          </a:p>
          <a:p>
            <a:pPr indent="0" lvl="0" marL="0" rtl="0" algn="l">
              <a:spcBef>
                <a:spcPts val="0"/>
              </a:spcBef>
              <a:spcAft>
                <a:spcPts val="0"/>
              </a:spcAft>
              <a:buNone/>
            </a:pPr>
            <a:r>
              <a:t/>
            </a:r>
            <a:endParaRPr sz="2960">
              <a:solidFill>
                <a:srgbClr val="CC0000"/>
              </a:solidFill>
              <a:latin typeface="Calibri"/>
              <a:ea typeface="Calibri"/>
              <a:cs typeface="Calibri"/>
              <a:sym typeface="Calibri"/>
            </a:endParaRPr>
          </a:p>
        </p:txBody>
      </p:sp>
      <p:pic>
        <p:nvPicPr>
          <p:cNvPr id="592" name="Google Shape;592;p42"/>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593" name="Google Shape;593;p42"/>
          <p:cNvSpPr txBox="1"/>
          <p:nvPr/>
        </p:nvSpPr>
        <p:spPr>
          <a:xfrm>
            <a:off x="1777675" y="1359525"/>
            <a:ext cx="6690000" cy="39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ETT de contrôle : </a:t>
            </a:r>
            <a:r>
              <a:rPr lang="fr" sz="1420">
                <a:solidFill>
                  <a:srgbClr val="0B5394"/>
                </a:solidFill>
                <a:latin typeface="Calibri"/>
                <a:ea typeface="Calibri"/>
                <a:cs typeface="Calibri"/>
                <a:sym typeface="Calibri"/>
              </a:rPr>
              <a:t>VG sévèrement dilaté 67mm, </a:t>
            </a:r>
            <a:r>
              <a:rPr lang="fr" sz="1420">
                <a:solidFill>
                  <a:srgbClr val="0B5394"/>
                </a:solidFill>
                <a:latin typeface="Calibri"/>
                <a:ea typeface="Calibri"/>
                <a:cs typeface="Calibri"/>
                <a:sym typeface="Calibri"/>
              </a:rPr>
              <a:t>moyennement</a:t>
            </a:r>
            <a:r>
              <a:rPr lang="fr" sz="1420">
                <a:solidFill>
                  <a:srgbClr val="0B5394"/>
                </a:solidFill>
                <a:latin typeface="Calibri"/>
                <a:ea typeface="Calibri"/>
                <a:cs typeface="Calibri"/>
                <a:sym typeface="Calibri"/>
              </a:rPr>
              <a:t> hypertrophié, FEVG systolique estimé à 46% en Simpson Biplan. Trouble de cinétique segmentaire avec persistance d’une akinésie basale et inférieure. Pas d’argument pour une élévation des pressions de remplissage </a:t>
            </a:r>
            <a:r>
              <a:rPr lang="fr" sz="1420">
                <a:solidFill>
                  <a:srgbClr val="0B5394"/>
                </a:solidFill>
                <a:latin typeface="Calibri"/>
                <a:ea typeface="Calibri"/>
                <a:cs typeface="Calibri"/>
                <a:sym typeface="Calibri"/>
              </a:rPr>
              <a:t>ventriculaire</a:t>
            </a:r>
            <a:r>
              <a:rPr lang="fr" sz="1420">
                <a:solidFill>
                  <a:srgbClr val="0B5394"/>
                </a:solidFill>
                <a:latin typeface="Calibri"/>
                <a:ea typeface="Calibri"/>
                <a:cs typeface="Calibri"/>
                <a:sym typeface="Calibri"/>
              </a:rPr>
              <a:t> gauche. OG non dilatée, pas de </a:t>
            </a:r>
            <a:r>
              <a:rPr lang="fr" sz="1420">
                <a:solidFill>
                  <a:srgbClr val="0B5394"/>
                </a:solidFill>
                <a:latin typeface="Calibri"/>
                <a:ea typeface="Calibri"/>
                <a:cs typeface="Calibri"/>
                <a:sym typeface="Calibri"/>
              </a:rPr>
              <a:t>valvulopathie</a:t>
            </a:r>
            <a:r>
              <a:rPr lang="fr" sz="1420">
                <a:solidFill>
                  <a:srgbClr val="0B5394"/>
                </a:solidFill>
                <a:latin typeface="Calibri"/>
                <a:ea typeface="Calibri"/>
                <a:cs typeface="Calibri"/>
                <a:sym typeface="Calibri"/>
              </a:rPr>
              <a:t>. Bonne fonction VD. VCI non dilatée et respirante. PAPS sur IT estimé à 30+5mmhg</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Conclusion</a:t>
            </a:r>
            <a:r>
              <a:rPr b="1" lang="fr" sz="1420">
                <a:solidFill>
                  <a:srgbClr val="0B5394"/>
                </a:solidFill>
                <a:latin typeface="Calibri"/>
                <a:ea typeface="Calibri"/>
                <a:cs typeface="Calibri"/>
                <a:sym typeface="Calibri"/>
              </a:rPr>
              <a:t> : </a:t>
            </a:r>
            <a:r>
              <a:rPr lang="fr" sz="1420">
                <a:solidFill>
                  <a:srgbClr val="0B5394"/>
                </a:solidFill>
                <a:latin typeface="Calibri"/>
                <a:ea typeface="Calibri"/>
                <a:cs typeface="Calibri"/>
                <a:sym typeface="Calibri"/>
              </a:rPr>
              <a:t>légère amélioration de la </a:t>
            </a:r>
            <a:r>
              <a:rPr lang="fr" sz="1420">
                <a:solidFill>
                  <a:srgbClr val="0B5394"/>
                </a:solidFill>
                <a:latin typeface="Calibri"/>
                <a:ea typeface="Calibri"/>
                <a:cs typeface="Calibri"/>
                <a:sym typeface="Calibri"/>
              </a:rPr>
              <a:t>contractilité</a:t>
            </a:r>
            <a:r>
              <a:rPr lang="fr" sz="1420">
                <a:solidFill>
                  <a:srgbClr val="0B5394"/>
                </a:solidFill>
                <a:latin typeface="Calibri"/>
                <a:ea typeface="Calibri"/>
                <a:cs typeface="Calibri"/>
                <a:sym typeface="Calibri"/>
              </a:rPr>
              <a:t> avec nette amélioration des </a:t>
            </a:r>
            <a:r>
              <a:rPr lang="fr" sz="1420">
                <a:solidFill>
                  <a:srgbClr val="0B5394"/>
                </a:solidFill>
                <a:latin typeface="Calibri"/>
                <a:ea typeface="Calibri"/>
                <a:cs typeface="Calibri"/>
                <a:sym typeface="Calibri"/>
              </a:rPr>
              <a:t>pressions</a:t>
            </a:r>
            <a:r>
              <a:rPr lang="fr" sz="1420">
                <a:solidFill>
                  <a:srgbClr val="0B5394"/>
                </a:solidFill>
                <a:latin typeface="Calibri"/>
                <a:ea typeface="Calibri"/>
                <a:cs typeface="Calibri"/>
                <a:sym typeface="Calibri"/>
              </a:rPr>
              <a:t> de remplissage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594" name="Google Shape;594;p42"/>
          <p:cNvPicPr preferRelativeResize="0"/>
          <p:nvPr/>
        </p:nvPicPr>
        <p:blipFill>
          <a:blip r:embed="rId7">
            <a:alphaModFix/>
          </a:blip>
          <a:stretch>
            <a:fillRect/>
          </a:stretch>
        </p:blipFill>
        <p:spPr>
          <a:xfrm>
            <a:off x="666303" y="1512592"/>
            <a:ext cx="1016425" cy="7538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8" name="Shape 598"/>
        <p:cNvGrpSpPr/>
        <p:nvPr/>
      </p:nvGrpSpPr>
      <p:grpSpPr>
        <a:xfrm>
          <a:off x="0" y="0"/>
          <a:ext cx="0" cy="0"/>
          <a:chOff x="0" y="0"/>
          <a:chExt cx="0" cy="0"/>
        </a:xfrm>
      </p:grpSpPr>
      <p:pic>
        <p:nvPicPr>
          <p:cNvPr id="599" name="Google Shape;599;p4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00" name="Google Shape;600;p43"/>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01" name="Google Shape;601;p4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02" name="Google Shape;602;p4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03" name="Google Shape;603;p4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04" name="Google Shape;604;p43"/>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605" name="Google Shape;605;p43"/>
          <p:cNvCxnSpPr>
            <a:endCxn id="606"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606" name="Google Shape;606;p43"/>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607" name="Google Shape;607;p43"/>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608" name="Google Shape;608;p43"/>
          <p:cNvSpPr txBox="1"/>
          <p:nvPr/>
        </p:nvSpPr>
        <p:spPr>
          <a:xfrm>
            <a:off x="579175" y="41670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Journée en HDJ </a:t>
            </a:r>
            <a:endParaRPr/>
          </a:p>
          <a:p>
            <a:pPr indent="0" lvl="0" marL="0" rtl="0" algn="l">
              <a:spcBef>
                <a:spcPts val="0"/>
              </a:spcBef>
              <a:spcAft>
                <a:spcPts val="0"/>
              </a:spcAft>
              <a:buNone/>
            </a:pPr>
            <a:r>
              <a:t/>
            </a:r>
            <a:endParaRPr sz="2960">
              <a:solidFill>
                <a:srgbClr val="CC0000"/>
              </a:solidFill>
              <a:latin typeface="Calibri"/>
              <a:ea typeface="Calibri"/>
              <a:cs typeface="Calibri"/>
              <a:sym typeface="Calibri"/>
            </a:endParaRPr>
          </a:p>
        </p:txBody>
      </p:sp>
      <p:pic>
        <p:nvPicPr>
          <p:cNvPr id="609" name="Google Shape;609;p43"/>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10" name="Google Shape;610;p43"/>
          <p:cNvPicPr preferRelativeResize="0"/>
          <p:nvPr/>
        </p:nvPicPr>
        <p:blipFill>
          <a:blip r:embed="rId7">
            <a:alphaModFix/>
          </a:blip>
          <a:stretch>
            <a:fillRect/>
          </a:stretch>
        </p:blipFill>
        <p:spPr>
          <a:xfrm>
            <a:off x="666303" y="1512592"/>
            <a:ext cx="1016425" cy="753807"/>
          </a:xfrm>
          <a:prstGeom prst="rect">
            <a:avLst/>
          </a:prstGeom>
          <a:noFill/>
          <a:ln>
            <a:noFill/>
          </a:ln>
        </p:spPr>
      </p:pic>
      <p:pic>
        <p:nvPicPr>
          <p:cNvPr id="611" name="Google Shape;611;p43" title="KOWALEWSKI DANIEL  M. ETT 2.2.avi">
            <a:hlinkClick r:id="rId8"/>
          </p:cNvPr>
          <p:cNvPicPr preferRelativeResize="0"/>
          <p:nvPr/>
        </p:nvPicPr>
        <p:blipFill>
          <a:blip r:embed="rId9">
            <a:alphaModFix/>
          </a:blip>
          <a:stretch>
            <a:fillRect/>
          </a:stretch>
        </p:blipFill>
        <p:spPr>
          <a:xfrm>
            <a:off x="2887224" y="1512599"/>
            <a:ext cx="4000376" cy="2787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5" name="Shape 615"/>
        <p:cNvGrpSpPr/>
        <p:nvPr/>
      </p:nvGrpSpPr>
      <p:grpSpPr>
        <a:xfrm>
          <a:off x="0" y="0"/>
          <a:ext cx="0" cy="0"/>
          <a:chOff x="0" y="0"/>
          <a:chExt cx="0" cy="0"/>
        </a:xfrm>
      </p:grpSpPr>
      <p:pic>
        <p:nvPicPr>
          <p:cNvPr id="616" name="Google Shape;616;p44"/>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17" name="Google Shape;617;p44"/>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18" name="Google Shape;618;p4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19" name="Google Shape;619;p4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20" name="Google Shape;620;p44"/>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21" name="Google Shape;621;p44"/>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622" name="Google Shape;622;p44"/>
          <p:cNvCxnSpPr>
            <a:endCxn id="623"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623" name="Google Shape;623;p44"/>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624" name="Google Shape;624;p44"/>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625" name="Google Shape;625;p44"/>
          <p:cNvSpPr txBox="1"/>
          <p:nvPr/>
        </p:nvSpPr>
        <p:spPr>
          <a:xfrm>
            <a:off x="579175" y="41670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Journée en HDJ </a:t>
            </a:r>
            <a:endParaRPr/>
          </a:p>
          <a:p>
            <a:pPr indent="0" lvl="0" marL="0" rtl="0" algn="l">
              <a:spcBef>
                <a:spcPts val="0"/>
              </a:spcBef>
              <a:spcAft>
                <a:spcPts val="0"/>
              </a:spcAft>
              <a:buNone/>
            </a:pPr>
            <a:r>
              <a:t/>
            </a:r>
            <a:endParaRPr sz="2960">
              <a:solidFill>
                <a:srgbClr val="CC0000"/>
              </a:solidFill>
              <a:latin typeface="Calibri"/>
              <a:ea typeface="Calibri"/>
              <a:cs typeface="Calibri"/>
              <a:sym typeface="Calibri"/>
            </a:endParaRPr>
          </a:p>
        </p:txBody>
      </p:sp>
      <p:pic>
        <p:nvPicPr>
          <p:cNvPr id="626" name="Google Shape;626;p44"/>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627" name="Google Shape;627;p44"/>
          <p:cNvSpPr txBox="1"/>
          <p:nvPr/>
        </p:nvSpPr>
        <p:spPr>
          <a:xfrm>
            <a:off x="1777675" y="1275475"/>
            <a:ext cx="7139400" cy="591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lang="fr" sz="1420">
                <a:solidFill>
                  <a:srgbClr val="0B5394"/>
                </a:solidFill>
                <a:latin typeface="Calibri"/>
                <a:ea typeface="Calibri"/>
                <a:cs typeface="Calibri"/>
                <a:sym typeface="Calibri"/>
              </a:rPr>
              <a:t>ECG contrôle DAI </a:t>
            </a:r>
            <a:r>
              <a:rPr b="1" lang="fr" sz="1420">
                <a:solidFill>
                  <a:srgbClr val="0B5394"/>
                </a:solidFill>
                <a:latin typeface="Calibri"/>
                <a:ea typeface="Calibri"/>
                <a:cs typeface="Calibri"/>
                <a:sym typeface="Calibri"/>
              </a:rPr>
              <a:t>: </a:t>
            </a:r>
            <a:r>
              <a:rPr lang="fr" sz="1420">
                <a:solidFill>
                  <a:srgbClr val="0B5394"/>
                </a:solidFill>
                <a:latin typeface="Calibri"/>
                <a:ea typeface="Calibri"/>
                <a:cs typeface="Calibri"/>
                <a:sym typeface="Calibri"/>
              </a:rPr>
              <a:t>Modification des pôles de stimulation sur la sonde ventriculaire gauche pour obtention d'un meilleur seuil ventriculaire gauche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628" name="Google Shape;628;p44"/>
          <p:cNvPicPr preferRelativeResize="0"/>
          <p:nvPr/>
        </p:nvPicPr>
        <p:blipFill>
          <a:blip r:embed="rId7">
            <a:alphaModFix/>
          </a:blip>
          <a:stretch>
            <a:fillRect/>
          </a:stretch>
        </p:blipFill>
        <p:spPr>
          <a:xfrm>
            <a:off x="761250" y="3867350"/>
            <a:ext cx="1016420" cy="792625"/>
          </a:xfrm>
          <a:prstGeom prst="rect">
            <a:avLst/>
          </a:prstGeom>
          <a:noFill/>
          <a:ln>
            <a:noFill/>
          </a:ln>
        </p:spPr>
      </p:pic>
      <p:pic>
        <p:nvPicPr>
          <p:cNvPr id="629" name="Google Shape;629;p44"/>
          <p:cNvPicPr preferRelativeResize="0"/>
          <p:nvPr/>
        </p:nvPicPr>
        <p:blipFill>
          <a:blip r:embed="rId8">
            <a:alphaModFix/>
          </a:blip>
          <a:stretch>
            <a:fillRect/>
          </a:stretch>
        </p:blipFill>
        <p:spPr>
          <a:xfrm>
            <a:off x="666303" y="1512592"/>
            <a:ext cx="1016425" cy="753807"/>
          </a:xfrm>
          <a:prstGeom prst="rect">
            <a:avLst/>
          </a:prstGeom>
          <a:noFill/>
          <a:ln>
            <a:noFill/>
          </a:ln>
        </p:spPr>
      </p:pic>
      <p:pic>
        <p:nvPicPr>
          <p:cNvPr id="630" name="Google Shape;630;p44"/>
          <p:cNvPicPr preferRelativeResize="0"/>
          <p:nvPr/>
        </p:nvPicPr>
        <p:blipFill>
          <a:blip r:embed="rId9">
            <a:alphaModFix/>
          </a:blip>
          <a:stretch>
            <a:fillRect/>
          </a:stretch>
        </p:blipFill>
        <p:spPr>
          <a:xfrm>
            <a:off x="1971471" y="2050350"/>
            <a:ext cx="5585080" cy="2765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4" name="Shape 634"/>
        <p:cNvGrpSpPr/>
        <p:nvPr/>
      </p:nvGrpSpPr>
      <p:grpSpPr>
        <a:xfrm>
          <a:off x="0" y="0"/>
          <a:ext cx="0" cy="0"/>
          <a:chOff x="0" y="0"/>
          <a:chExt cx="0" cy="0"/>
        </a:xfrm>
      </p:grpSpPr>
      <p:pic>
        <p:nvPicPr>
          <p:cNvPr id="635" name="Google Shape;635;p4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36" name="Google Shape;636;p45"/>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37" name="Google Shape;637;p4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38" name="Google Shape;638;p4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39" name="Google Shape;639;p45"/>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40" name="Google Shape;640;p45"/>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641" name="Google Shape;641;p45"/>
          <p:cNvCxnSpPr>
            <a:endCxn id="642"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642" name="Google Shape;642;p45"/>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643" name="Google Shape;643;p45"/>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644" name="Google Shape;644;p45"/>
          <p:cNvSpPr txBox="1"/>
          <p:nvPr/>
        </p:nvSpPr>
        <p:spPr>
          <a:xfrm>
            <a:off x="579175" y="41670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Journée en HDJ </a:t>
            </a:r>
            <a:endParaRPr/>
          </a:p>
          <a:p>
            <a:pPr indent="0" lvl="0" marL="0" rtl="0" algn="l">
              <a:spcBef>
                <a:spcPts val="0"/>
              </a:spcBef>
              <a:spcAft>
                <a:spcPts val="0"/>
              </a:spcAft>
              <a:buNone/>
            </a:pPr>
            <a:r>
              <a:t/>
            </a:r>
            <a:endParaRPr sz="2960">
              <a:solidFill>
                <a:srgbClr val="CC0000"/>
              </a:solidFill>
              <a:latin typeface="Calibri"/>
              <a:ea typeface="Calibri"/>
              <a:cs typeface="Calibri"/>
              <a:sym typeface="Calibri"/>
            </a:endParaRPr>
          </a:p>
        </p:txBody>
      </p:sp>
      <p:pic>
        <p:nvPicPr>
          <p:cNvPr id="645" name="Google Shape;645;p45"/>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646" name="Google Shape;646;p45"/>
          <p:cNvSpPr txBox="1"/>
          <p:nvPr/>
        </p:nvSpPr>
        <p:spPr>
          <a:xfrm>
            <a:off x="1944773" y="1597325"/>
            <a:ext cx="5933400" cy="207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1420">
                <a:solidFill>
                  <a:srgbClr val="674EA7"/>
                </a:solidFill>
                <a:latin typeface="Calibri"/>
                <a:ea typeface="Calibri"/>
                <a:cs typeface="Calibri"/>
                <a:sym typeface="Calibri"/>
              </a:rPr>
              <a:t>Bilan de la journée</a:t>
            </a:r>
            <a:r>
              <a:rPr lang="fr" sz="1420">
                <a:solidFill>
                  <a:srgbClr val="674EA7"/>
                </a:solidFill>
                <a:latin typeface="Calibri"/>
                <a:ea typeface="Calibri"/>
                <a:cs typeface="Calibri"/>
                <a:sym typeface="Calibri"/>
              </a:rPr>
              <a:t> avec ordonnance de sortie et programmation des prochains RDV de suivi</a:t>
            </a:r>
            <a:endParaRPr sz="1420">
              <a:solidFill>
                <a:srgbClr val="0B5394"/>
              </a:solidFill>
              <a:latin typeface="Calibri"/>
              <a:ea typeface="Calibri"/>
              <a:cs typeface="Calibri"/>
              <a:sym typeface="Calibri"/>
            </a:endParaRPr>
          </a:p>
        </p:txBody>
      </p:sp>
      <p:pic>
        <p:nvPicPr>
          <p:cNvPr id="647" name="Google Shape;647;p45"/>
          <p:cNvPicPr preferRelativeResize="0"/>
          <p:nvPr/>
        </p:nvPicPr>
        <p:blipFill>
          <a:blip r:embed="rId7">
            <a:alphaModFix/>
          </a:blip>
          <a:stretch>
            <a:fillRect/>
          </a:stretch>
        </p:blipFill>
        <p:spPr>
          <a:xfrm>
            <a:off x="666303" y="1512592"/>
            <a:ext cx="1016425" cy="75380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1" name="Shape 651"/>
        <p:cNvGrpSpPr/>
        <p:nvPr/>
      </p:nvGrpSpPr>
      <p:grpSpPr>
        <a:xfrm>
          <a:off x="0" y="0"/>
          <a:ext cx="0" cy="0"/>
          <a:chOff x="0" y="0"/>
          <a:chExt cx="0" cy="0"/>
        </a:xfrm>
      </p:grpSpPr>
      <p:pic>
        <p:nvPicPr>
          <p:cNvPr id="652" name="Google Shape;652;p4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53" name="Google Shape;653;p4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54" name="Google Shape;654;p4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55" name="Google Shape;655;p4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56" name="Google Shape;656;p4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57" name="Google Shape;657;p46"/>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658" name="Google Shape;658;p46"/>
          <p:cNvCxnSpPr>
            <a:endCxn id="659"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659" name="Google Shape;659;p46"/>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660" name="Google Shape;660;p46"/>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661" name="Google Shape;661;p46"/>
          <p:cNvSpPr txBox="1"/>
          <p:nvPr/>
        </p:nvSpPr>
        <p:spPr>
          <a:xfrm>
            <a:off x="579175" y="416700"/>
            <a:ext cx="8505000" cy="109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Journée en HDJ </a:t>
            </a:r>
            <a:endParaRPr/>
          </a:p>
          <a:p>
            <a:pPr indent="0" lvl="0" marL="0" rtl="0" algn="l">
              <a:spcBef>
                <a:spcPts val="0"/>
              </a:spcBef>
              <a:spcAft>
                <a:spcPts val="0"/>
              </a:spcAft>
              <a:buNone/>
            </a:pPr>
            <a:r>
              <a:t/>
            </a:r>
            <a:endParaRPr sz="2960">
              <a:solidFill>
                <a:srgbClr val="CC0000"/>
              </a:solidFill>
              <a:latin typeface="Calibri"/>
              <a:ea typeface="Calibri"/>
              <a:cs typeface="Calibri"/>
              <a:sym typeface="Calibri"/>
            </a:endParaRPr>
          </a:p>
        </p:txBody>
      </p:sp>
      <p:pic>
        <p:nvPicPr>
          <p:cNvPr id="662" name="Google Shape;662;p46"/>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663" name="Google Shape;663;p46"/>
          <p:cNvSpPr txBox="1"/>
          <p:nvPr/>
        </p:nvSpPr>
        <p:spPr>
          <a:xfrm>
            <a:off x="1777675" y="1275475"/>
            <a:ext cx="7139400" cy="20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440"/>
              <a:buFont typeface="Arial"/>
              <a:buNone/>
            </a:pPr>
            <a:r>
              <a:rPr b="1" lang="fr" sz="1420">
                <a:solidFill>
                  <a:srgbClr val="38761D"/>
                </a:solidFill>
                <a:latin typeface="Calibri"/>
                <a:ea typeface="Calibri"/>
                <a:cs typeface="Calibri"/>
                <a:sym typeface="Calibri"/>
              </a:rPr>
              <a:t>Traitement de sortie </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Forxiga 10 mg</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Entresto 97/103 mg x2</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Kardégic 75 mg x 1</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lang="fr" sz="1420">
                <a:solidFill>
                  <a:srgbClr val="38761D"/>
                </a:solidFill>
                <a:latin typeface="Calibri"/>
                <a:ea typeface="Calibri"/>
                <a:cs typeface="Calibri"/>
                <a:sym typeface="Calibri"/>
              </a:rPr>
              <a:t>Pantoprazole 20 mg x 1</a:t>
            </a:r>
            <a:endParaRPr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b="1" lang="fr" sz="1420">
                <a:solidFill>
                  <a:srgbClr val="38761D"/>
                </a:solidFill>
                <a:latin typeface="Calibri"/>
                <a:ea typeface="Calibri"/>
                <a:cs typeface="Calibri"/>
                <a:sym typeface="Calibri"/>
              </a:rPr>
              <a:t>Inspra: 25 mg</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b="1" lang="fr" sz="1420">
                <a:solidFill>
                  <a:srgbClr val="38761D"/>
                </a:solidFill>
                <a:latin typeface="Calibri"/>
                <a:ea typeface="Calibri"/>
                <a:cs typeface="Calibri"/>
                <a:sym typeface="Calibri"/>
              </a:rPr>
              <a:t>Liporosa 20/10 mg x 1</a:t>
            </a:r>
            <a:endParaRPr b="1" sz="1420">
              <a:solidFill>
                <a:srgbClr val="38761D"/>
              </a:solidFill>
              <a:latin typeface="Calibri"/>
              <a:ea typeface="Calibri"/>
              <a:cs typeface="Calibri"/>
              <a:sym typeface="Calibri"/>
            </a:endParaRPr>
          </a:p>
          <a:p>
            <a:pPr indent="-318770" lvl="0" marL="457200" rtl="0" algn="l">
              <a:lnSpc>
                <a:spcPct val="115000"/>
              </a:lnSpc>
              <a:spcBef>
                <a:spcPts val="0"/>
              </a:spcBef>
              <a:spcAft>
                <a:spcPts val="0"/>
              </a:spcAft>
              <a:buClr>
                <a:srgbClr val="38761D"/>
              </a:buClr>
              <a:buSzPts val="1420"/>
              <a:buFont typeface="Calibri"/>
              <a:buChar char="-"/>
            </a:pPr>
            <a:r>
              <a:rPr b="1" lang="fr" sz="1420">
                <a:solidFill>
                  <a:srgbClr val="38761D"/>
                </a:solidFill>
                <a:latin typeface="Calibri"/>
                <a:ea typeface="Calibri"/>
                <a:cs typeface="Calibri"/>
                <a:sym typeface="Calibri"/>
              </a:rPr>
              <a:t>Bisocé 5 mg 1 comprimé matin et un demi comprimé le soir</a:t>
            </a:r>
            <a:endParaRPr b="1" sz="1420">
              <a:solidFill>
                <a:srgbClr val="38761D"/>
              </a:solidFill>
              <a:latin typeface="Calibri"/>
              <a:ea typeface="Calibri"/>
              <a:cs typeface="Calibri"/>
              <a:sym typeface="Calibri"/>
            </a:endParaRPr>
          </a:p>
          <a:p>
            <a:pPr indent="0" lvl="0" marL="0" rtl="0" algn="l">
              <a:lnSpc>
                <a:spcPct val="115000"/>
              </a:lnSpc>
              <a:spcBef>
                <a:spcPts val="0"/>
              </a:spcBef>
              <a:spcAft>
                <a:spcPts val="0"/>
              </a:spcAft>
              <a:buNone/>
            </a:pPr>
            <a:r>
              <a:t/>
            </a:r>
            <a:endParaRPr b="1" sz="1420">
              <a:solidFill>
                <a:srgbClr val="38761D"/>
              </a:solidFill>
              <a:latin typeface="Calibri"/>
              <a:ea typeface="Calibri"/>
              <a:cs typeface="Calibri"/>
              <a:sym typeface="Calibri"/>
            </a:endParaRPr>
          </a:p>
          <a:p>
            <a:pPr indent="0" lvl="0" marL="0" rtl="0" algn="l">
              <a:lnSpc>
                <a:spcPct val="115000"/>
              </a:lnSpc>
              <a:spcBef>
                <a:spcPts val="0"/>
              </a:spcBef>
              <a:spcAft>
                <a:spcPts val="0"/>
              </a:spcAft>
              <a:buNone/>
            </a:pPr>
            <a:r>
              <a:t/>
            </a:r>
            <a:endParaRPr b="1" sz="1420">
              <a:solidFill>
                <a:srgbClr val="38761D"/>
              </a:solidFill>
              <a:latin typeface="Calibri"/>
              <a:ea typeface="Calibri"/>
              <a:cs typeface="Calibri"/>
              <a:sym typeface="Calibri"/>
            </a:endParaRPr>
          </a:p>
          <a:p>
            <a:pPr indent="0" lvl="0" marL="0" rtl="0" algn="l">
              <a:lnSpc>
                <a:spcPct val="115000"/>
              </a:lnSpc>
              <a:spcBef>
                <a:spcPts val="0"/>
              </a:spcBef>
              <a:spcAft>
                <a:spcPts val="0"/>
              </a:spcAft>
              <a:buNone/>
            </a:pPr>
            <a:r>
              <a:rPr b="1" lang="fr" sz="1420">
                <a:solidFill>
                  <a:srgbClr val="38761D"/>
                </a:solidFill>
                <a:latin typeface="Calibri"/>
                <a:ea typeface="Calibri"/>
                <a:cs typeface="Calibri"/>
                <a:sym typeface="Calibri"/>
              </a:rPr>
              <a:t>→ Traitement quasiment optimal ! </a:t>
            </a:r>
            <a:endParaRPr b="1" sz="1420">
              <a:solidFill>
                <a:srgbClr val="38761D"/>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664" name="Google Shape;664;p46"/>
          <p:cNvPicPr preferRelativeResize="0"/>
          <p:nvPr/>
        </p:nvPicPr>
        <p:blipFill>
          <a:blip r:embed="rId7">
            <a:alphaModFix/>
          </a:blip>
          <a:stretch>
            <a:fillRect/>
          </a:stretch>
        </p:blipFill>
        <p:spPr>
          <a:xfrm>
            <a:off x="761250" y="3867350"/>
            <a:ext cx="1016420" cy="792625"/>
          </a:xfrm>
          <a:prstGeom prst="rect">
            <a:avLst/>
          </a:prstGeom>
          <a:noFill/>
          <a:ln>
            <a:noFill/>
          </a:ln>
        </p:spPr>
      </p:pic>
      <p:pic>
        <p:nvPicPr>
          <p:cNvPr id="665" name="Google Shape;665;p46"/>
          <p:cNvPicPr preferRelativeResize="0"/>
          <p:nvPr/>
        </p:nvPicPr>
        <p:blipFill>
          <a:blip r:embed="rId8">
            <a:alphaModFix/>
          </a:blip>
          <a:stretch>
            <a:fillRect/>
          </a:stretch>
        </p:blipFill>
        <p:spPr>
          <a:xfrm>
            <a:off x="666303" y="1512592"/>
            <a:ext cx="1016425" cy="75380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9" name="Shape 669"/>
        <p:cNvGrpSpPr/>
        <p:nvPr/>
      </p:nvGrpSpPr>
      <p:grpSpPr>
        <a:xfrm>
          <a:off x="0" y="0"/>
          <a:ext cx="0" cy="0"/>
          <a:chOff x="0" y="0"/>
          <a:chExt cx="0" cy="0"/>
        </a:xfrm>
      </p:grpSpPr>
      <p:pic>
        <p:nvPicPr>
          <p:cNvPr id="670" name="Google Shape;670;p4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71" name="Google Shape;671;p47"/>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672" name="Google Shape;672;p47"/>
          <p:cNvSpPr txBox="1"/>
          <p:nvPr>
            <p:ph type="ctrTitle"/>
          </p:nvPr>
        </p:nvSpPr>
        <p:spPr>
          <a:xfrm>
            <a:off x="129108" y="3860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lang="fr" sz="2960">
                <a:solidFill>
                  <a:srgbClr val="CC0000"/>
                </a:solidFill>
                <a:latin typeface="Calibri"/>
                <a:ea typeface="Calibri"/>
                <a:cs typeface="Calibri"/>
                <a:sym typeface="Calibri"/>
              </a:rPr>
              <a:t>Merci de votre attention</a:t>
            </a:r>
            <a:endParaRPr sz="2960">
              <a:solidFill>
                <a:srgbClr val="CC0000"/>
              </a:solidFill>
              <a:latin typeface="Calibri"/>
              <a:ea typeface="Calibri"/>
              <a:cs typeface="Calibri"/>
              <a:sym typeface="Calibri"/>
            </a:endParaRPr>
          </a:p>
        </p:txBody>
      </p:sp>
      <p:sp>
        <p:nvSpPr>
          <p:cNvPr id="673" name="Google Shape;673;p47"/>
          <p:cNvSpPr txBox="1"/>
          <p:nvPr>
            <p:ph idx="1" type="subTitle"/>
          </p:nvPr>
        </p:nvSpPr>
        <p:spPr>
          <a:xfrm>
            <a:off x="311688" y="28765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fr" sz="2300">
                <a:solidFill>
                  <a:srgbClr val="0B5394"/>
                </a:solidFill>
                <a:latin typeface="Calibri"/>
                <a:ea typeface="Calibri"/>
                <a:cs typeface="Calibri"/>
                <a:sym typeface="Calibri"/>
              </a:rPr>
              <a:t>Temps des questions</a:t>
            </a:r>
            <a:endParaRPr i="1" sz="2300">
              <a:solidFill>
                <a:srgbClr val="0B5394"/>
              </a:solidFill>
              <a:latin typeface="Calibri"/>
              <a:ea typeface="Calibri"/>
              <a:cs typeface="Calibri"/>
              <a:sym typeface="Calibri"/>
            </a:endParaRPr>
          </a:p>
        </p:txBody>
      </p:sp>
      <p:pic>
        <p:nvPicPr>
          <p:cNvPr id="674" name="Google Shape;674;p4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75" name="Google Shape;675;p4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76" name="Google Shape;676;p4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77" name="Google Shape;677;p4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78" name="Google Shape;678;p4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79" name="Google Shape;679;p47"/>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680" name="Google Shape;680;p47"/>
          <p:cNvCxnSpPr>
            <a:endCxn id="68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681" name="Google Shape;681;p47"/>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682" name="Google Shape;682;p47"/>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pic>
        <p:nvPicPr>
          <p:cNvPr id="683" name="Google Shape;683;p47"/>
          <p:cNvPicPr preferRelativeResize="0"/>
          <p:nvPr/>
        </p:nvPicPr>
        <p:blipFill>
          <a:blip r:embed="rId5">
            <a:alphaModFix/>
          </a:blip>
          <a:stretch>
            <a:fillRect/>
          </a:stretch>
        </p:blipFill>
        <p:spPr>
          <a:xfrm>
            <a:off x="0" y="4382250"/>
            <a:ext cx="761250" cy="761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7" name="Shape 687"/>
        <p:cNvGrpSpPr/>
        <p:nvPr/>
      </p:nvGrpSpPr>
      <p:grpSpPr>
        <a:xfrm>
          <a:off x="0" y="0"/>
          <a:ext cx="0" cy="0"/>
          <a:chOff x="0" y="0"/>
          <a:chExt cx="0" cy="0"/>
        </a:xfrm>
      </p:grpSpPr>
      <p:pic>
        <p:nvPicPr>
          <p:cNvPr id="688" name="Google Shape;688;p4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89" name="Google Shape;689;p4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690" name="Google Shape;690;p4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91" name="Google Shape;691;p4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92" name="Google Shape;692;p4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93" name="Google Shape;693;p48"/>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694" name="Google Shape;694;p48"/>
          <p:cNvCxnSpPr>
            <a:endCxn id="695"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695" name="Google Shape;695;p48"/>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696" name="Google Shape;696;p48"/>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697" name="Google Shape;697;p48"/>
          <p:cNvSpPr txBox="1"/>
          <p:nvPr/>
        </p:nvSpPr>
        <p:spPr>
          <a:xfrm>
            <a:off x="639000" y="425250"/>
            <a:ext cx="8505000" cy="855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2960">
              <a:solidFill>
                <a:srgbClr val="CC0000"/>
              </a:solidFill>
              <a:latin typeface="Calibri"/>
              <a:ea typeface="Calibri"/>
              <a:cs typeface="Calibri"/>
              <a:sym typeface="Calibri"/>
            </a:endParaRPr>
          </a:p>
        </p:txBody>
      </p:sp>
      <p:pic>
        <p:nvPicPr>
          <p:cNvPr id="698" name="Google Shape;698;p4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699" name="Google Shape;699;p48"/>
          <p:cNvPicPr preferRelativeResize="0"/>
          <p:nvPr/>
        </p:nvPicPr>
        <p:blipFill>
          <a:blip r:embed="rId7">
            <a:alphaModFix/>
          </a:blip>
          <a:stretch>
            <a:fillRect/>
          </a:stretch>
        </p:blipFill>
        <p:spPr>
          <a:xfrm>
            <a:off x="4771050" y="2614229"/>
            <a:ext cx="2260026" cy="1271264"/>
          </a:xfrm>
          <a:prstGeom prst="rect">
            <a:avLst/>
          </a:prstGeom>
          <a:noFill/>
          <a:ln>
            <a:noFill/>
          </a:ln>
        </p:spPr>
      </p:pic>
      <p:pic>
        <p:nvPicPr>
          <p:cNvPr id="700" name="Google Shape;700;p48"/>
          <p:cNvPicPr preferRelativeResize="0"/>
          <p:nvPr/>
        </p:nvPicPr>
        <p:blipFill>
          <a:blip r:embed="rId6">
            <a:alphaModFix/>
          </a:blip>
          <a:stretch>
            <a:fillRect/>
          </a:stretch>
        </p:blipFill>
        <p:spPr>
          <a:xfrm>
            <a:off x="524975" y="376950"/>
            <a:ext cx="8221675" cy="952500"/>
          </a:xfrm>
          <a:prstGeom prst="rect">
            <a:avLst/>
          </a:prstGeom>
          <a:noFill/>
          <a:ln>
            <a:noFill/>
          </a:ln>
        </p:spPr>
      </p:pic>
      <p:pic>
        <p:nvPicPr>
          <p:cNvPr id="701" name="Google Shape;701;p48"/>
          <p:cNvPicPr preferRelativeResize="0"/>
          <p:nvPr/>
        </p:nvPicPr>
        <p:blipFill>
          <a:blip r:embed="rId8">
            <a:alphaModFix/>
          </a:blip>
          <a:stretch>
            <a:fillRect/>
          </a:stretch>
        </p:blipFill>
        <p:spPr>
          <a:xfrm>
            <a:off x="1361237" y="790338"/>
            <a:ext cx="2040027" cy="2914325"/>
          </a:xfrm>
          <a:prstGeom prst="rect">
            <a:avLst/>
          </a:prstGeom>
          <a:noFill/>
          <a:ln>
            <a:noFill/>
          </a:ln>
        </p:spPr>
      </p:pic>
      <p:sp>
        <p:nvSpPr>
          <p:cNvPr id="702" name="Google Shape;702;p48"/>
          <p:cNvSpPr txBox="1"/>
          <p:nvPr/>
        </p:nvSpPr>
        <p:spPr>
          <a:xfrm>
            <a:off x="4635925" y="646225"/>
            <a:ext cx="3565200" cy="19680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fr" sz="1920">
                <a:solidFill>
                  <a:srgbClr val="666666"/>
                </a:solidFill>
                <a:latin typeface="Calibri"/>
                <a:ea typeface="Calibri"/>
                <a:cs typeface="Calibri"/>
                <a:sym typeface="Calibri"/>
              </a:rPr>
              <a:t>Webinaire de la rentrée </a:t>
            </a:r>
            <a:endParaRPr b="1" sz="1920">
              <a:solidFill>
                <a:srgbClr val="666666"/>
              </a:solidFill>
              <a:latin typeface="Calibri"/>
              <a:ea typeface="Calibri"/>
              <a:cs typeface="Calibri"/>
              <a:sym typeface="Calibri"/>
            </a:endParaRPr>
          </a:p>
          <a:p>
            <a:pPr indent="0" lvl="0" marL="0" rtl="0" algn="l">
              <a:lnSpc>
                <a:spcPct val="80000"/>
              </a:lnSpc>
              <a:spcBef>
                <a:spcPts val="0"/>
              </a:spcBef>
              <a:spcAft>
                <a:spcPts val="0"/>
              </a:spcAft>
              <a:buNone/>
            </a:pPr>
            <a:r>
              <a:t/>
            </a:r>
            <a:endParaRPr b="1" sz="1920">
              <a:solidFill>
                <a:srgbClr val="666666"/>
              </a:solidFill>
              <a:latin typeface="Calibri"/>
              <a:ea typeface="Calibri"/>
              <a:cs typeface="Calibri"/>
              <a:sym typeface="Calibri"/>
            </a:endParaRPr>
          </a:p>
          <a:p>
            <a:pPr indent="0" lvl="0" marL="0" rtl="0" algn="l">
              <a:lnSpc>
                <a:spcPct val="80000"/>
              </a:lnSpc>
              <a:spcBef>
                <a:spcPts val="0"/>
              </a:spcBef>
              <a:spcAft>
                <a:spcPts val="0"/>
              </a:spcAft>
              <a:buNone/>
            </a:pPr>
            <a:r>
              <a:rPr b="1" lang="fr" sz="1920">
                <a:solidFill>
                  <a:srgbClr val="666666"/>
                </a:solidFill>
                <a:latin typeface="Calibri"/>
                <a:ea typeface="Calibri"/>
                <a:cs typeface="Calibri"/>
                <a:sym typeface="Calibri"/>
              </a:rPr>
              <a:t>Septembre 2023</a:t>
            </a:r>
            <a:endParaRPr b="1" sz="1920">
              <a:solidFill>
                <a:srgbClr val="666666"/>
              </a:solidFill>
              <a:latin typeface="Calibri"/>
              <a:ea typeface="Calibri"/>
              <a:cs typeface="Calibri"/>
              <a:sym typeface="Calibri"/>
            </a:endParaRPr>
          </a:p>
          <a:p>
            <a:pPr indent="0" lvl="0" marL="0" rtl="0" algn="l">
              <a:lnSpc>
                <a:spcPct val="80000"/>
              </a:lnSpc>
              <a:spcBef>
                <a:spcPts val="0"/>
              </a:spcBef>
              <a:spcAft>
                <a:spcPts val="0"/>
              </a:spcAft>
              <a:buNone/>
            </a:pPr>
            <a:r>
              <a:t/>
            </a:r>
            <a:endParaRPr sz="1420">
              <a:solidFill>
                <a:srgbClr val="666666"/>
              </a:solidFill>
              <a:latin typeface="Calibri"/>
              <a:ea typeface="Calibri"/>
              <a:cs typeface="Calibri"/>
              <a:sym typeface="Calibri"/>
            </a:endParaRPr>
          </a:p>
          <a:p>
            <a:pPr indent="0" lvl="0" marL="0" rtl="0" algn="l">
              <a:lnSpc>
                <a:spcPct val="80000"/>
              </a:lnSpc>
              <a:spcBef>
                <a:spcPts val="0"/>
              </a:spcBef>
              <a:spcAft>
                <a:spcPts val="0"/>
              </a:spcAft>
              <a:buNone/>
            </a:pPr>
            <a:r>
              <a:rPr lang="fr" sz="1420">
                <a:solidFill>
                  <a:srgbClr val="666666"/>
                </a:solidFill>
                <a:latin typeface="Calibri"/>
                <a:ea typeface="Calibri"/>
                <a:cs typeface="Calibri"/>
                <a:sym typeface="Calibri"/>
              </a:rPr>
              <a:t>→ Cours sur l’interprétation des ECG par Jérôme MOLINARO </a:t>
            </a:r>
            <a:endParaRPr sz="1420">
              <a:solidFill>
                <a:srgbClr val="666666"/>
              </a:solidFill>
              <a:latin typeface="Calibri"/>
              <a:ea typeface="Calibri"/>
              <a:cs typeface="Calibri"/>
              <a:sym typeface="Calibri"/>
            </a:endParaRPr>
          </a:p>
          <a:p>
            <a:pPr indent="0" lvl="0" marL="0" rtl="0" algn="l">
              <a:lnSpc>
                <a:spcPct val="80000"/>
              </a:lnSpc>
              <a:spcBef>
                <a:spcPts val="0"/>
              </a:spcBef>
              <a:spcAft>
                <a:spcPts val="0"/>
              </a:spcAft>
              <a:buNone/>
            </a:pPr>
            <a:r>
              <a:t/>
            </a:r>
            <a:endParaRPr sz="1420">
              <a:solidFill>
                <a:srgbClr val="666666"/>
              </a:solidFill>
              <a:latin typeface="Calibri"/>
              <a:ea typeface="Calibri"/>
              <a:cs typeface="Calibri"/>
              <a:sym typeface="Calibri"/>
            </a:endParaRPr>
          </a:p>
          <a:p>
            <a:pPr indent="0" lvl="0" marL="0" rtl="0" algn="l">
              <a:lnSpc>
                <a:spcPct val="80000"/>
              </a:lnSpc>
              <a:spcBef>
                <a:spcPts val="0"/>
              </a:spcBef>
              <a:spcAft>
                <a:spcPts val="0"/>
              </a:spcAft>
              <a:buNone/>
            </a:pPr>
            <a:r>
              <a:rPr lang="fr" sz="1420">
                <a:solidFill>
                  <a:srgbClr val="666666"/>
                </a:solidFill>
                <a:latin typeface="Calibri"/>
                <a:ea typeface="Calibri"/>
                <a:cs typeface="Calibri"/>
                <a:sym typeface="Calibri"/>
              </a:rPr>
              <a:t>→ Quizz ECG en live avec corrections</a:t>
            </a:r>
            <a:endParaRPr sz="1420">
              <a:solidFill>
                <a:srgbClr val="66666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6"/>
          <p:cNvSpPr txBox="1"/>
          <p:nvPr/>
        </p:nvSpPr>
        <p:spPr>
          <a:xfrm>
            <a:off x="684475" y="433775"/>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consulte pour douleur thoracique</a:t>
            </a:r>
            <a:endParaRPr/>
          </a:p>
        </p:txBody>
      </p:sp>
      <p:pic>
        <p:nvPicPr>
          <p:cNvPr id="108" name="Google Shape;108;p1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09" name="Google Shape;109;p16"/>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110" name="Google Shape;110;p16"/>
          <p:cNvSpPr txBox="1"/>
          <p:nvPr/>
        </p:nvSpPr>
        <p:spPr>
          <a:xfrm>
            <a:off x="517975" y="1634075"/>
            <a:ext cx="4613400" cy="1323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fr" sz="1420">
                <a:solidFill>
                  <a:srgbClr val="0B5394"/>
                </a:solidFill>
                <a:latin typeface="Calibri"/>
                <a:ea typeface="Calibri"/>
                <a:cs typeface="Calibri"/>
                <a:sym typeface="Calibri"/>
              </a:rPr>
              <a:t>Examen clinique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PA 110/70 mmHg / FC 65 BPM</a:t>
            </a:r>
            <a:endParaRPr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Bruits du coeur bien perçus, auscultation pulmonaire normale, pas de signe d'insuffisance cardiaque </a:t>
            </a:r>
            <a:endParaRPr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Dyspnée classe NYHA II - III</a:t>
            </a:r>
            <a:endParaRPr sz="1420">
              <a:solidFill>
                <a:srgbClr val="0B5394"/>
              </a:solidFill>
              <a:latin typeface="Calibri"/>
              <a:ea typeface="Calibri"/>
              <a:cs typeface="Calibri"/>
              <a:sym typeface="Calibri"/>
            </a:endParaRPr>
          </a:p>
          <a:p>
            <a:pPr indent="-318770" lvl="0" marL="45720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R</a:t>
            </a:r>
            <a:r>
              <a:rPr lang="fr" sz="1420">
                <a:solidFill>
                  <a:srgbClr val="0B5394"/>
                </a:solidFill>
                <a:latin typeface="Calibri"/>
                <a:ea typeface="Calibri"/>
                <a:cs typeface="Calibri"/>
                <a:sym typeface="Calibri"/>
              </a:rPr>
              <a:t>écidive de douleur thoracique dans le service</a:t>
            </a:r>
            <a:endParaRPr sz="1420">
              <a:solidFill>
                <a:srgbClr val="0B5394"/>
              </a:solidFill>
              <a:latin typeface="Calibri"/>
              <a:ea typeface="Calibri"/>
              <a:cs typeface="Calibri"/>
              <a:sym typeface="Calibri"/>
            </a:endParaRPr>
          </a:p>
          <a:p>
            <a:pPr indent="0" lvl="0" marL="91440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p:txBody>
      </p:sp>
      <p:pic>
        <p:nvPicPr>
          <p:cNvPr id="111" name="Google Shape;111;p16"/>
          <p:cNvPicPr preferRelativeResize="0"/>
          <p:nvPr/>
        </p:nvPicPr>
        <p:blipFill>
          <a:blip r:embed="rId6">
            <a:alphaModFix/>
          </a:blip>
          <a:stretch>
            <a:fillRect/>
          </a:stretch>
        </p:blipFill>
        <p:spPr>
          <a:xfrm>
            <a:off x="7227235" y="3589650"/>
            <a:ext cx="961239" cy="792600"/>
          </a:xfrm>
          <a:prstGeom prst="rect">
            <a:avLst/>
          </a:prstGeom>
          <a:noFill/>
          <a:ln>
            <a:noFill/>
          </a:ln>
        </p:spPr>
      </p:pic>
      <p:pic>
        <p:nvPicPr>
          <p:cNvPr id="112" name="Google Shape;112;p1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13" name="Google Shape;113;p1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14" name="Google Shape;114;p16"/>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15" name="Google Shape;115;p16"/>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16" name="Google Shape;116;p16"/>
          <p:cNvPicPr preferRelativeResize="0"/>
          <p:nvPr/>
        </p:nvPicPr>
        <p:blipFill>
          <a:blip r:embed="rId7">
            <a:alphaModFix/>
          </a:blip>
          <a:stretch>
            <a:fillRect/>
          </a:stretch>
        </p:blipFill>
        <p:spPr>
          <a:xfrm>
            <a:off x="1417500" y="4740275"/>
            <a:ext cx="7771976" cy="952500"/>
          </a:xfrm>
          <a:prstGeom prst="rect">
            <a:avLst/>
          </a:prstGeom>
          <a:noFill/>
          <a:ln>
            <a:noFill/>
          </a:ln>
        </p:spPr>
      </p:pic>
      <p:cxnSp>
        <p:nvCxnSpPr>
          <p:cNvPr id="117" name="Google Shape;117;p16"/>
          <p:cNvCxnSpPr>
            <a:endCxn id="118"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118" name="Google Shape;118;p16"/>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119" name="Google Shape;119;p16"/>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pic>
        <p:nvPicPr>
          <p:cNvPr id="124" name="Google Shape;124;p1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25" name="Google Shape;125;p17"/>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26" name="Google Shape;126;p1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27" name="Google Shape;127;p1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28" name="Google Shape;128;p1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29" name="Google Shape;129;p17"/>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130" name="Google Shape;130;p17"/>
          <p:cNvCxnSpPr>
            <a:endCxn id="131"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131" name="Google Shape;131;p17"/>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132" name="Google Shape;132;p17"/>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133" name="Google Shape;133;p17"/>
          <p:cNvSpPr txBox="1"/>
          <p:nvPr/>
        </p:nvSpPr>
        <p:spPr>
          <a:xfrm>
            <a:off x="639000" y="42525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consulte pour douleur thoracique</a:t>
            </a:r>
            <a:endParaRPr/>
          </a:p>
        </p:txBody>
      </p:sp>
      <p:pic>
        <p:nvPicPr>
          <p:cNvPr id="134" name="Google Shape;134;p17"/>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35" name="Google Shape;135;p17"/>
          <p:cNvPicPr preferRelativeResize="0"/>
          <p:nvPr/>
        </p:nvPicPr>
        <p:blipFill>
          <a:blip r:embed="rId7">
            <a:alphaModFix/>
          </a:blip>
          <a:stretch>
            <a:fillRect/>
          </a:stretch>
        </p:blipFill>
        <p:spPr>
          <a:xfrm>
            <a:off x="761250" y="1484175"/>
            <a:ext cx="1041675" cy="1031200"/>
          </a:xfrm>
          <a:prstGeom prst="rect">
            <a:avLst/>
          </a:prstGeom>
          <a:noFill/>
          <a:ln>
            <a:noFill/>
          </a:ln>
        </p:spPr>
      </p:pic>
      <p:sp>
        <p:nvSpPr>
          <p:cNvPr id="136" name="Google Shape;136;p17"/>
          <p:cNvSpPr txBox="1"/>
          <p:nvPr/>
        </p:nvSpPr>
        <p:spPr>
          <a:xfrm>
            <a:off x="4025100" y="1484163"/>
            <a:ext cx="32877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lang="fr" sz="1420">
                <a:solidFill>
                  <a:srgbClr val="0B5394"/>
                </a:solidFill>
                <a:latin typeface="Calibri"/>
                <a:ea typeface="Calibri"/>
                <a:cs typeface="Calibri"/>
                <a:sym typeface="Calibri"/>
              </a:rPr>
              <a:t>LDL Cholestérol : 0,60 g/L</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0B5394"/>
                </a:solidFill>
                <a:latin typeface="Calibri"/>
                <a:ea typeface="Calibri"/>
                <a:cs typeface="Calibri"/>
                <a:sym typeface="Calibri"/>
              </a:rPr>
              <a:t>HDL Cholestérol : 0,30 g/L</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0B5394"/>
                </a:solidFill>
                <a:latin typeface="Calibri"/>
                <a:ea typeface="Calibri"/>
                <a:cs typeface="Calibri"/>
                <a:sym typeface="Calibri"/>
              </a:rPr>
              <a:t>TG : 1,10 g/L</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rPr lang="fr" sz="1420">
                <a:solidFill>
                  <a:srgbClr val="0B5394"/>
                </a:solidFill>
                <a:latin typeface="Calibri"/>
                <a:ea typeface="Calibri"/>
                <a:cs typeface="Calibri"/>
                <a:sym typeface="Calibri"/>
              </a:rPr>
              <a:t>GAJ : 0,93 g/L</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137" name="Google Shape;137;p17"/>
          <p:cNvSpPr txBox="1"/>
          <p:nvPr/>
        </p:nvSpPr>
        <p:spPr>
          <a:xfrm>
            <a:off x="3960500" y="2957400"/>
            <a:ext cx="32877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138" name="Google Shape;138;p17"/>
          <p:cNvSpPr txBox="1"/>
          <p:nvPr/>
        </p:nvSpPr>
        <p:spPr>
          <a:xfrm>
            <a:off x="737400" y="2787013"/>
            <a:ext cx="3287700" cy="1323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Créatininémie :  99 µmol/l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Clairance de créatinine : 68 ml/min</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Kaliémie : 4,3 mmol/L</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Natrémie : 138 mmol/L</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139" name="Google Shape;139;p17"/>
          <p:cNvSpPr txBox="1"/>
          <p:nvPr/>
        </p:nvSpPr>
        <p:spPr>
          <a:xfrm>
            <a:off x="6491575" y="2241063"/>
            <a:ext cx="1974300" cy="13236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lang="fr" sz="1420">
                <a:solidFill>
                  <a:srgbClr val="0B5394"/>
                </a:solidFill>
                <a:latin typeface="Calibri"/>
                <a:ea typeface="Calibri"/>
                <a:cs typeface="Calibri"/>
                <a:sym typeface="Calibri"/>
              </a:rPr>
              <a:t>iono/créat stable, profil lipidique satisfaisant en prévention secondaire, pas de diabète</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rPr b="1" lang="fr" sz="1420">
                <a:solidFill>
                  <a:srgbClr val="0B5394"/>
                </a:solidFill>
                <a:latin typeface="Calibri"/>
                <a:ea typeface="Calibri"/>
                <a:cs typeface="Calibri"/>
                <a:sym typeface="Calibri"/>
              </a:rPr>
              <a:t>Tropo +</a:t>
            </a:r>
            <a:endParaRPr b="1"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
        <p:nvSpPr>
          <p:cNvPr id="140" name="Google Shape;140;p17"/>
          <p:cNvSpPr txBox="1"/>
          <p:nvPr/>
        </p:nvSpPr>
        <p:spPr>
          <a:xfrm>
            <a:off x="3101150" y="4057450"/>
            <a:ext cx="5006400" cy="359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lang="fr" sz="1420">
                <a:solidFill>
                  <a:srgbClr val="0B5394"/>
                </a:solidFill>
                <a:latin typeface="Calibri"/>
                <a:ea typeface="Calibri"/>
                <a:cs typeface="Calibri"/>
                <a:sym typeface="Calibri"/>
              </a:rPr>
              <a:t>→ Troponine :  400 ng/L recontrôlée à 900 ng/l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18"/>
          <p:cNvSpPr txBox="1"/>
          <p:nvPr/>
        </p:nvSpPr>
        <p:spPr>
          <a:xfrm>
            <a:off x="684475" y="433775"/>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consulte pour douleur thoracique</a:t>
            </a:r>
            <a:endParaRPr/>
          </a:p>
        </p:txBody>
      </p:sp>
      <p:pic>
        <p:nvPicPr>
          <p:cNvPr id="146" name="Google Shape;146;p1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47" name="Google Shape;147;p1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48" name="Google Shape;148;p1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49" name="Google Shape;149;p1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50" name="Google Shape;150;p18"/>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51" name="Google Shape;151;p18"/>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52" name="Google Shape;152;p18"/>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153" name="Google Shape;153;p18"/>
          <p:cNvCxnSpPr>
            <a:endCxn id="154"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154" name="Google Shape;154;p18"/>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155" name="Google Shape;155;p18"/>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pic>
        <p:nvPicPr>
          <p:cNvPr id="156" name="Google Shape;156;p18"/>
          <p:cNvPicPr preferRelativeResize="0"/>
          <p:nvPr/>
        </p:nvPicPr>
        <p:blipFill>
          <a:blip r:embed="rId7">
            <a:alphaModFix/>
          </a:blip>
          <a:stretch>
            <a:fillRect/>
          </a:stretch>
        </p:blipFill>
        <p:spPr>
          <a:xfrm>
            <a:off x="761250" y="1298369"/>
            <a:ext cx="6385027" cy="3217506"/>
          </a:xfrm>
          <a:prstGeom prst="rect">
            <a:avLst/>
          </a:prstGeom>
          <a:noFill/>
          <a:ln>
            <a:noFill/>
          </a:ln>
        </p:spPr>
      </p:pic>
      <p:sp>
        <p:nvSpPr>
          <p:cNvPr id="157" name="Google Shape;157;p18"/>
          <p:cNvSpPr txBox="1"/>
          <p:nvPr/>
        </p:nvSpPr>
        <p:spPr>
          <a:xfrm>
            <a:off x="7146275" y="2017275"/>
            <a:ext cx="1998300" cy="79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RSR 56 bpm</a:t>
            </a:r>
            <a:endParaRPr b="1"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BAV 1</a:t>
            </a:r>
            <a:endParaRPr b="1"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BBG</a:t>
            </a:r>
            <a:endParaRPr b="1"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Repolarisation non interprétable </a:t>
            </a:r>
            <a:endParaRPr b="1"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pic>
        <p:nvPicPr>
          <p:cNvPr id="162" name="Google Shape;162;p19"/>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63" name="Google Shape;163;p19"/>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64" name="Google Shape;164;p1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65" name="Google Shape;165;p1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66" name="Google Shape;166;p19"/>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67" name="Google Shape;167;p19"/>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168" name="Google Shape;168;p19"/>
          <p:cNvCxnSpPr>
            <a:endCxn id="169"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169" name="Google Shape;169;p19"/>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170" name="Google Shape;170;p19"/>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171" name="Google Shape;171;p19"/>
          <p:cNvSpPr txBox="1"/>
          <p:nvPr/>
        </p:nvSpPr>
        <p:spPr>
          <a:xfrm>
            <a:off x="639000" y="42525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960">
                <a:solidFill>
                  <a:srgbClr val="CC0000"/>
                </a:solidFill>
                <a:latin typeface="Calibri"/>
                <a:ea typeface="Calibri"/>
                <a:cs typeface="Calibri"/>
                <a:sym typeface="Calibri"/>
              </a:rPr>
              <a:t>Mr K. 68 ans consulte pour douleur thoracique</a:t>
            </a:r>
            <a:endParaRPr/>
          </a:p>
        </p:txBody>
      </p:sp>
      <p:pic>
        <p:nvPicPr>
          <p:cNvPr id="172" name="Google Shape;172;p19"/>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173" name="Google Shape;173;p19"/>
          <p:cNvSpPr txBox="1"/>
          <p:nvPr/>
        </p:nvSpPr>
        <p:spPr>
          <a:xfrm>
            <a:off x="1032300" y="1379100"/>
            <a:ext cx="5415600" cy="79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ETT :</a:t>
            </a:r>
            <a:r>
              <a:rPr lang="fr" sz="1420">
                <a:solidFill>
                  <a:srgbClr val="0B5394"/>
                </a:solidFill>
                <a:latin typeface="Calibri"/>
                <a:ea typeface="Calibri"/>
                <a:cs typeface="Calibri"/>
                <a:sym typeface="Calibri"/>
              </a:rPr>
              <a:t> VG très dilaté (DTD à 70 mm) à FEVG abaissée 30%, avec akinésie inférieure et hypokinésie sévère latérale, IM grade II, pas de valvulopathie aortique, pas d'HTAP, péricarde sec.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pic>
        <p:nvPicPr>
          <p:cNvPr id="174" name="Google Shape;174;p19" title="KOWALEWSKI DANIEL 7.11.2022.avi">
            <a:hlinkClick r:id="rId7"/>
          </p:cNvPr>
          <p:cNvPicPr preferRelativeResize="0"/>
          <p:nvPr/>
        </p:nvPicPr>
        <p:blipFill>
          <a:blip r:embed="rId8">
            <a:alphaModFix/>
          </a:blip>
          <a:stretch>
            <a:fillRect/>
          </a:stretch>
        </p:blipFill>
        <p:spPr>
          <a:xfrm>
            <a:off x="1569900" y="2332288"/>
            <a:ext cx="3290266" cy="22555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p20"/>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80" name="Google Shape;180;p20"/>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181" name="Google Shape;181;p2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82" name="Google Shape;182;p2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83" name="Google Shape;183;p20"/>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184" name="Google Shape;184;p20"/>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185" name="Google Shape;185;p20"/>
          <p:cNvCxnSpPr>
            <a:endCxn id="186"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186" name="Google Shape;186;p20"/>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187" name="Google Shape;187;p20"/>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188" name="Google Shape;188;p20"/>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consulte pour douleur thoracique</a:t>
            </a:r>
            <a:endParaRPr sz="2960">
              <a:solidFill>
                <a:srgbClr val="CC0000"/>
              </a:solidFill>
              <a:latin typeface="Calibri"/>
              <a:ea typeface="Calibri"/>
              <a:cs typeface="Calibri"/>
              <a:sym typeface="Calibri"/>
            </a:endParaRPr>
          </a:p>
        </p:txBody>
      </p:sp>
      <p:pic>
        <p:nvPicPr>
          <p:cNvPr id="189" name="Google Shape;189;p20"/>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190" name="Google Shape;190;p20"/>
          <p:cNvSpPr txBox="1"/>
          <p:nvPr/>
        </p:nvSpPr>
        <p:spPr>
          <a:xfrm>
            <a:off x="704625" y="1602975"/>
            <a:ext cx="4613400" cy="1323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fr" sz="1420">
                <a:solidFill>
                  <a:srgbClr val="0B5394"/>
                </a:solidFill>
                <a:latin typeface="Calibri"/>
                <a:ea typeface="Calibri"/>
                <a:cs typeface="Calibri"/>
                <a:sym typeface="Calibri"/>
              </a:rPr>
              <a:t>Coronarographie : </a:t>
            </a:r>
            <a:r>
              <a:rPr lang="fr" sz="1420">
                <a:solidFill>
                  <a:srgbClr val="0B5394"/>
                </a:solidFill>
                <a:latin typeface="Calibri"/>
                <a:ea typeface="Calibri"/>
                <a:cs typeface="Calibri"/>
                <a:sym typeface="Calibri"/>
              </a:rPr>
              <a:t>lésions tri tronculaires avec perméabilité des pontages mammaire interne gauche et mammaire interne droite. Occlusion chronique longue de la CD moyenne</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sz="1420">
              <a:solidFill>
                <a:srgbClr val="0B5394"/>
              </a:solidFill>
              <a:latin typeface="Calibri"/>
              <a:ea typeface="Calibri"/>
              <a:cs typeface="Calibri"/>
              <a:sym typeface="Calibri"/>
            </a:endParaRPr>
          </a:p>
          <a:p>
            <a:pPr indent="0" lvl="0" marL="0" rtl="0" algn="l">
              <a:lnSpc>
                <a:spcPct val="80000"/>
              </a:lnSpc>
              <a:spcBef>
                <a:spcPts val="0"/>
              </a:spcBef>
              <a:spcAft>
                <a:spcPts val="0"/>
              </a:spcAft>
              <a:buNone/>
            </a:pPr>
            <a:r>
              <a:t/>
            </a:r>
            <a:endParaRPr b="1" sz="1420">
              <a:solidFill>
                <a:srgbClr val="0B5394"/>
              </a:solidFill>
              <a:latin typeface="Calibri"/>
              <a:ea typeface="Calibri"/>
              <a:cs typeface="Calibri"/>
              <a:sym typeface="Calibri"/>
            </a:endParaRPr>
          </a:p>
        </p:txBody>
      </p:sp>
      <p:pic>
        <p:nvPicPr>
          <p:cNvPr id="191" name="Google Shape;191;p20"/>
          <p:cNvPicPr preferRelativeResize="0"/>
          <p:nvPr/>
        </p:nvPicPr>
        <p:blipFill>
          <a:blip r:embed="rId7">
            <a:alphaModFix/>
          </a:blip>
          <a:stretch>
            <a:fillRect/>
          </a:stretch>
        </p:blipFill>
        <p:spPr>
          <a:xfrm>
            <a:off x="704625" y="2571750"/>
            <a:ext cx="2113724" cy="1966250"/>
          </a:xfrm>
          <a:prstGeom prst="rect">
            <a:avLst/>
          </a:prstGeom>
          <a:noFill/>
          <a:ln>
            <a:noFill/>
          </a:ln>
        </p:spPr>
      </p:pic>
      <p:pic>
        <p:nvPicPr>
          <p:cNvPr id="192" name="Google Shape;192;p20"/>
          <p:cNvPicPr preferRelativeResize="0"/>
          <p:nvPr/>
        </p:nvPicPr>
        <p:blipFill>
          <a:blip r:embed="rId8">
            <a:alphaModFix/>
          </a:blip>
          <a:stretch>
            <a:fillRect/>
          </a:stretch>
        </p:blipFill>
        <p:spPr>
          <a:xfrm>
            <a:off x="2870575" y="2613964"/>
            <a:ext cx="2032750" cy="1924036"/>
          </a:xfrm>
          <a:prstGeom prst="rect">
            <a:avLst/>
          </a:prstGeom>
          <a:noFill/>
          <a:ln>
            <a:noFill/>
          </a:ln>
        </p:spPr>
      </p:pic>
      <p:pic>
        <p:nvPicPr>
          <p:cNvPr id="193" name="Google Shape;193;p20"/>
          <p:cNvPicPr preferRelativeResize="0"/>
          <p:nvPr/>
        </p:nvPicPr>
        <p:blipFill>
          <a:blip r:embed="rId9">
            <a:alphaModFix/>
          </a:blip>
          <a:stretch>
            <a:fillRect/>
          </a:stretch>
        </p:blipFill>
        <p:spPr>
          <a:xfrm>
            <a:off x="4955550" y="2635075"/>
            <a:ext cx="1904700" cy="1924024"/>
          </a:xfrm>
          <a:prstGeom prst="rect">
            <a:avLst/>
          </a:prstGeom>
          <a:noFill/>
          <a:ln>
            <a:noFill/>
          </a:ln>
        </p:spPr>
      </p:pic>
      <p:pic>
        <p:nvPicPr>
          <p:cNvPr id="194" name="Google Shape;194;p20"/>
          <p:cNvPicPr preferRelativeResize="0"/>
          <p:nvPr/>
        </p:nvPicPr>
        <p:blipFill>
          <a:blip r:embed="rId10">
            <a:alphaModFix/>
          </a:blip>
          <a:stretch>
            <a:fillRect/>
          </a:stretch>
        </p:blipFill>
        <p:spPr>
          <a:xfrm>
            <a:off x="6912475" y="2613950"/>
            <a:ext cx="1783774" cy="196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pic>
        <p:nvPicPr>
          <p:cNvPr id="199" name="Google Shape;199;p21"/>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00" name="Google Shape;200;p21"/>
          <p:cNvPicPr preferRelativeResize="0"/>
          <p:nvPr/>
        </p:nvPicPr>
        <p:blipFill>
          <a:blip r:embed="rId4">
            <a:alphaModFix/>
          </a:blip>
          <a:stretch>
            <a:fillRect/>
          </a:stretch>
        </p:blipFill>
        <p:spPr>
          <a:xfrm>
            <a:off x="129100" y="4401525"/>
            <a:ext cx="1288400" cy="792600"/>
          </a:xfrm>
          <a:prstGeom prst="rect">
            <a:avLst/>
          </a:prstGeom>
          <a:noFill/>
          <a:ln>
            <a:noFill/>
          </a:ln>
        </p:spPr>
      </p:pic>
      <p:pic>
        <p:nvPicPr>
          <p:cNvPr id="201" name="Google Shape;201;p2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02" name="Google Shape;202;p2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03" name="Google Shape;203;p21"/>
          <p:cNvPicPr preferRelativeResize="0"/>
          <p:nvPr/>
        </p:nvPicPr>
        <p:blipFill>
          <a:blip r:embed="rId5">
            <a:alphaModFix/>
          </a:blip>
          <a:stretch>
            <a:fillRect/>
          </a:stretch>
        </p:blipFill>
        <p:spPr>
          <a:xfrm>
            <a:off x="0" y="4382250"/>
            <a:ext cx="761250" cy="761250"/>
          </a:xfrm>
          <a:prstGeom prst="rect">
            <a:avLst/>
          </a:prstGeom>
          <a:noFill/>
          <a:ln>
            <a:noFill/>
          </a:ln>
        </p:spPr>
      </p:pic>
      <p:pic>
        <p:nvPicPr>
          <p:cNvPr id="204" name="Google Shape;204;p21"/>
          <p:cNvPicPr preferRelativeResize="0"/>
          <p:nvPr/>
        </p:nvPicPr>
        <p:blipFill>
          <a:blip r:embed="rId6">
            <a:alphaModFix/>
          </a:blip>
          <a:stretch>
            <a:fillRect/>
          </a:stretch>
        </p:blipFill>
        <p:spPr>
          <a:xfrm>
            <a:off x="1417500" y="4740275"/>
            <a:ext cx="7771976" cy="952500"/>
          </a:xfrm>
          <a:prstGeom prst="rect">
            <a:avLst/>
          </a:prstGeom>
          <a:noFill/>
          <a:ln>
            <a:noFill/>
          </a:ln>
        </p:spPr>
      </p:pic>
      <p:cxnSp>
        <p:nvCxnSpPr>
          <p:cNvPr id="205" name="Google Shape;205;p21"/>
          <p:cNvCxnSpPr>
            <a:endCxn id="206" idx="1"/>
          </p:cNvCxnSpPr>
          <p:nvPr/>
        </p:nvCxnSpPr>
        <p:spPr>
          <a:xfrm flipH="1" rot="10800000">
            <a:off x="1032300" y="4909625"/>
            <a:ext cx="2697900" cy="19800"/>
          </a:xfrm>
          <a:prstGeom prst="straightConnector1">
            <a:avLst/>
          </a:prstGeom>
          <a:noFill/>
          <a:ln cap="flat" cmpd="sng" w="9525">
            <a:solidFill>
              <a:srgbClr val="CC0000"/>
            </a:solidFill>
            <a:prstDash val="solid"/>
            <a:round/>
            <a:headEnd len="med" w="med" type="none"/>
            <a:tailEnd len="med" w="med" type="none"/>
          </a:ln>
        </p:spPr>
      </p:cxnSp>
      <p:sp>
        <p:nvSpPr>
          <p:cNvPr id="206" name="Google Shape;206;p21"/>
          <p:cNvSpPr txBox="1"/>
          <p:nvPr/>
        </p:nvSpPr>
        <p:spPr>
          <a:xfrm>
            <a:off x="3730200" y="4740275"/>
            <a:ext cx="168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000">
                <a:solidFill>
                  <a:srgbClr val="999999"/>
                </a:solidFill>
                <a:latin typeface="Times New Roman"/>
                <a:ea typeface="Times New Roman"/>
                <a:cs typeface="Times New Roman"/>
                <a:sym typeface="Times New Roman"/>
              </a:rPr>
              <a:t>Webinaire IPA Cardio</a:t>
            </a:r>
            <a:endParaRPr b="1" sz="1000">
              <a:solidFill>
                <a:srgbClr val="999999"/>
              </a:solidFill>
              <a:latin typeface="Times New Roman"/>
              <a:ea typeface="Times New Roman"/>
              <a:cs typeface="Times New Roman"/>
              <a:sym typeface="Times New Roman"/>
            </a:endParaRPr>
          </a:p>
        </p:txBody>
      </p:sp>
      <p:cxnSp>
        <p:nvCxnSpPr>
          <p:cNvPr id="207" name="Google Shape;207;p21"/>
          <p:cNvCxnSpPr/>
          <p:nvPr/>
        </p:nvCxnSpPr>
        <p:spPr>
          <a:xfrm flipH="1" rot="10800000">
            <a:off x="5131375" y="4904975"/>
            <a:ext cx="3450600" cy="9300"/>
          </a:xfrm>
          <a:prstGeom prst="straightConnector1">
            <a:avLst/>
          </a:prstGeom>
          <a:noFill/>
          <a:ln cap="flat" cmpd="sng" w="9525">
            <a:solidFill>
              <a:srgbClr val="CC0000"/>
            </a:solidFill>
            <a:prstDash val="solid"/>
            <a:round/>
            <a:headEnd len="med" w="med" type="none"/>
            <a:tailEnd len="med" w="med" type="none"/>
          </a:ln>
        </p:spPr>
      </p:cxnSp>
      <p:sp>
        <p:nvSpPr>
          <p:cNvPr id="208" name="Google Shape;208;p21"/>
          <p:cNvSpPr txBox="1"/>
          <p:nvPr/>
        </p:nvSpPr>
        <p:spPr>
          <a:xfrm>
            <a:off x="579175" y="416700"/>
            <a:ext cx="8505000" cy="6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 sz="2960">
                <a:solidFill>
                  <a:srgbClr val="CC0000"/>
                </a:solidFill>
                <a:latin typeface="Calibri"/>
                <a:ea typeface="Calibri"/>
                <a:cs typeface="Calibri"/>
                <a:sym typeface="Calibri"/>
              </a:rPr>
              <a:t>Mr K. 68 ans consulte pour douleur thoracique</a:t>
            </a:r>
            <a:endParaRPr sz="2960">
              <a:solidFill>
                <a:srgbClr val="CC0000"/>
              </a:solidFill>
              <a:latin typeface="Calibri"/>
              <a:ea typeface="Calibri"/>
              <a:cs typeface="Calibri"/>
              <a:sym typeface="Calibri"/>
            </a:endParaRPr>
          </a:p>
        </p:txBody>
      </p:sp>
      <p:pic>
        <p:nvPicPr>
          <p:cNvPr id="209" name="Google Shape;209;p21"/>
          <p:cNvPicPr preferRelativeResize="0"/>
          <p:nvPr/>
        </p:nvPicPr>
        <p:blipFill>
          <a:blip r:embed="rId5">
            <a:alphaModFix/>
          </a:blip>
          <a:stretch>
            <a:fillRect/>
          </a:stretch>
        </p:blipFill>
        <p:spPr>
          <a:xfrm>
            <a:off x="0" y="4382250"/>
            <a:ext cx="761250" cy="761250"/>
          </a:xfrm>
          <a:prstGeom prst="rect">
            <a:avLst/>
          </a:prstGeom>
          <a:noFill/>
          <a:ln>
            <a:noFill/>
          </a:ln>
        </p:spPr>
      </p:pic>
      <p:sp>
        <p:nvSpPr>
          <p:cNvPr id="210" name="Google Shape;210;p21"/>
          <p:cNvSpPr txBox="1"/>
          <p:nvPr/>
        </p:nvSpPr>
        <p:spPr>
          <a:xfrm>
            <a:off x="2125950" y="1302700"/>
            <a:ext cx="6768300" cy="207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rPr b="1" lang="fr" sz="1420">
                <a:solidFill>
                  <a:srgbClr val="0B5394"/>
                </a:solidFill>
                <a:latin typeface="Calibri"/>
                <a:ea typeface="Calibri"/>
                <a:cs typeface="Calibri"/>
                <a:sym typeface="Calibri"/>
              </a:rPr>
              <a:t>Staff médico chir :</a:t>
            </a:r>
            <a:r>
              <a:rPr lang="fr" sz="1420">
                <a:solidFill>
                  <a:srgbClr val="0B5394"/>
                </a:solidFill>
                <a:latin typeface="Calibri"/>
                <a:ea typeface="Calibri"/>
                <a:cs typeface="Calibri"/>
                <a:sym typeface="Calibri"/>
              </a:rPr>
              <a:t>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318770" lvl="0" marL="457200" marR="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Test d’ischémie pour évaluer la viabilité de l’occlusion chronique de la CD (IRM de stress demandé). </a:t>
            </a:r>
            <a:r>
              <a:rPr b="1" lang="fr" sz="1420">
                <a:solidFill>
                  <a:srgbClr val="0B5394"/>
                </a:solidFill>
                <a:latin typeface="Calibri"/>
                <a:ea typeface="Calibri"/>
                <a:cs typeface="Calibri"/>
                <a:sym typeface="Calibri"/>
              </a:rPr>
              <a:t>Angioplastie en fonction des résultats </a:t>
            </a:r>
            <a:endParaRPr b="1" sz="1420">
              <a:solidFill>
                <a:srgbClr val="0B5394"/>
              </a:solidFill>
              <a:latin typeface="Calibri"/>
              <a:ea typeface="Calibri"/>
              <a:cs typeface="Calibri"/>
              <a:sym typeface="Calibri"/>
            </a:endParaRPr>
          </a:p>
          <a:p>
            <a:pPr indent="-318770" lvl="0" marL="457200" marR="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Inclusion dans un programme de réadaptation cardiovasculaire</a:t>
            </a:r>
            <a:endParaRPr sz="1420">
              <a:solidFill>
                <a:srgbClr val="0B5394"/>
              </a:solidFill>
              <a:latin typeface="Calibri"/>
              <a:ea typeface="Calibri"/>
              <a:cs typeface="Calibri"/>
              <a:sym typeface="Calibri"/>
            </a:endParaRPr>
          </a:p>
          <a:p>
            <a:pPr indent="-318770" lvl="0" marL="457200" marR="0" rtl="0" algn="l">
              <a:lnSpc>
                <a:spcPct val="150000"/>
              </a:lnSpc>
              <a:spcBef>
                <a:spcPts val="0"/>
              </a:spcBef>
              <a:spcAft>
                <a:spcPts val="0"/>
              </a:spcAft>
              <a:buClr>
                <a:srgbClr val="0B5394"/>
              </a:buClr>
              <a:buSzPts val="1420"/>
              <a:buFont typeface="Calibri"/>
              <a:buChar char="-"/>
            </a:pPr>
            <a:r>
              <a:rPr lang="fr" sz="1420">
                <a:solidFill>
                  <a:srgbClr val="0B5394"/>
                </a:solidFill>
                <a:latin typeface="Calibri"/>
                <a:ea typeface="Calibri"/>
                <a:cs typeface="Calibri"/>
                <a:sym typeface="Calibri"/>
              </a:rPr>
              <a:t>Traitements de l’insuffisance cardiaque à optimiser</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420">
              <a:solidFill>
                <a:srgbClr val="0B5394"/>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b="1" sz="1420">
              <a:solidFill>
                <a:srgbClr val="0B5394"/>
              </a:solidFill>
              <a:latin typeface="Calibri"/>
              <a:ea typeface="Calibri"/>
              <a:cs typeface="Calibri"/>
              <a:sym typeface="Calibri"/>
            </a:endParaRPr>
          </a:p>
          <a:p>
            <a:pPr indent="0" lvl="0" marL="0" rtl="0" algn="l">
              <a:lnSpc>
                <a:spcPct val="115000"/>
              </a:lnSpc>
              <a:spcBef>
                <a:spcPts val="0"/>
              </a:spcBef>
              <a:spcAft>
                <a:spcPts val="0"/>
              </a:spcAft>
              <a:buNone/>
            </a:pPr>
            <a:r>
              <a:t/>
            </a:r>
            <a:endParaRPr b="1" sz="1420">
              <a:solidFill>
                <a:srgbClr val="0B5394"/>
              </a:solidFill>
              <a:latin typeface="Calibri"/>
              <a:ea typeface="Calibri"/>
              <a:cs typeface="Calibri"/>
              <a:sym typeface="Calibri"/>
            </a:endParaRPr>
          </a:p>
        </p:txBody>
      </p:sp>
      <p:pic>
        <p:nvPicPr>
          <p:cNvPr id="211" name="Google Shape;211;p21"/>
          <p:cNvPicPr preferRelativeResize="0"/>
          <p:nvPr/>
        </p:nvPicPr>
        <p:blipFill>
          <a:blip r:embed="rId7">
            <a:alphaModFix/>
          </a:blip>
          <a:stretch>
            <a:fillRect/>
          </a:stretch>
        </p:blipFill>
        <p:spPr>
          <a:xfrm>
            <a:off x="579171" y="3156025"/>
            <a:ext cx="1049029" cy="792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