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Roboto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bold.fntdata"/><Relationship Id="rId50" Type="http://schemas.openxmlformats.org/officeDocument/2006/relationships/font" Target="fonts/Roboto-regular.fntdata"/><Relationship Id="rId53" Type="http://schemas.openxmlformats.org/officeDocument/2006/relationships/font" Target="fonts/Roboto-boldItalic.fntdata"/><Relationship Id="rId52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1b98aa63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1b98aa63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1b98aa634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51b98aa634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51b98aa634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51b98aa634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1b98aa634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1b98aa634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51b98aa634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51b98aa634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1b98aa634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51b98aa634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1b98aa634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51b98aa634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1b98aa634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51b98aa634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51e1443a76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51e1443a76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51e1443a76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51e1443a76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51e1443a76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51e1443a76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1b98aa634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1b98aa634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51e1443a76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51e1443a76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51e1443a76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51e1443a76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51e1443a76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51e1443a76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51e1443a76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51e1443a76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51b98aa634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51b98aa634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51e1443a76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51e1443a76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51b98aa63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51b98aa63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51e1443a76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51e1443a76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51e1443a76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51e1443a76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51e1443a76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51e1443a76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51b98aa63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51b98aa63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51e1443a76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51e1443a76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51e1443a76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51e1443a76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51e1443a76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51e1443a76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51e1443a76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51e1443a76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51f994361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51f994361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51f994361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51f994361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51f994361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51f994361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51f9943616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251f9943616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251f9943616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251f9943616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51f994361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51f994361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51b98aa63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51b98aa63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51f9943616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51f994361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51f9943616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251f9943616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51f9943616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251f9943616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51f9943616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51f9943616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51b98aa63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251b98aa63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1b98aa634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51b98aa63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1b98aa634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51b98aa634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1b98aa63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1b98aa63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1b98aa634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51b98aa634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51b98aa634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51b98aa634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23.png"/><Relationship Id="rId8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49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K4twPPiCwZZKzLZ_JcfZq81Maosov_PO/view" TargetMode="External"/><Relationship Id="rId8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10" Type="http://schemas.openxmlformats.org/officeDocument/2006/relationships/image" Target="../media/image3.png"/><Relationship Id="rId9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8MC2tLlqpHwSHTHrSNYYyqxLjk8DpPj3/view" TargetMode="External"/><Relationship Id="rId8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41.png"/><Relationship Id="rId8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sm-rP7mHrggoK2gm6ArAXreGyurYhCqe/view" TargetMode="External"/><Relationship Id="rId8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32.png"/><Relationship Id="rId8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11" Type="http://schemas.openxmlformats.org/officeDocument/2006/relationships/image" Target="../media/image34.png"/><Relationship Id="rId10" Type="http://schemas.openxmlformats.org/officeDocument/2006/relationships/image" Target="../media/image29.png"/><Relationship Id="rId9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27.png"/><Relationship Id="rId7" Type="http://schemas.openxmlformats.org/officeDocument/2006/relationships/image" Target="../media/image31.png"/><Relationship Id="rId8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10" Type="http://schemas.openxmlformats.org/officeDocument/2006/relationships/image" Target="../media/image36.png"/><Relationship Id="rId9" Type="http://schemas.openxmlformats.org/officeDocument/2006/relationships/image" Target="../media/image38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27.png"/><Relationship Id="rId8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52.png"/><Relationship Id="rId8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45.png"/><Relationship Id="rId8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5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4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srAxStu0AQjKgXa6gJpUNvwhef23MOOo/view" TargetMode="External"/><Relationship Id="rId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4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11" Type="http://schemas.openxmlformats.org/officeDocument/2006/relationships/image" Target="../media/image50.png"/><Relationship Id="rId10" Type="http://schemas.openxmlformats.org/officeDocument/2006/relationships/image" Target="../media/image48.jpg"/><Relationship Id="rId9" Type="http://schemas.openxmlformats.org/officeDocument/2006/relationships/hyperlink" Target="http://drive.google.com/file/d/1v80cGq3zFbCw3rV2I7TiMmvgZlLOM7o7/view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X1pqBVU5Bpc2Ib_zVe0SI4H4cFzWxzRq/view" TargetMode="External"/><Relationship Id="rId8" Type="http://schemas.openxmlformats.org/officeDocument/2006/relationships/image" Target="../media/image4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129108" y="3860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1er Webinaire IPA CARDIO</a:t>
            </a:r>
            <a:endParaRPr sz="296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2876550"/>
            <a:ext cx="8520600" cy="1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23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Collectif des IPA de Cardiologie</a:t>
            </a:r>
            <a:endParaRPr b="1" i="1" sz="23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3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3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Arnaud</a:t>
            </a:r>
            <a:r>
              <a:rPr i="1" lang="fr" sz="23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CHAMBRETTE</a:t>
            </a:r>
            <a:endParaRPr i="1" sz="23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3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Julie Gaudin</a:t>
            </a:r>
            <a:endParaRPr i="1" sz="23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3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Hugo QUERBES</a:t>
            </a:r>
            <a:endParaRPr i="1" sz="23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13"/>
          <p:cNvCxnSpPr>
            <a:endCxn id="62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Google Shape;62;p13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3" name="Google Shape;63;p13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225" name="Google Shape;2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250" y="1380774"/>
            <a:ext cx="6532851" cy="324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/>
          <p:nvPr/>
        </p:nvSpPr>
        <p:spPr>
          <a:xfrm>
            <a:off x="7294100" y="3374875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PR = 160ms</a:t>
            </a:r>
            <a:endParaRPr b="1" sz="13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Pas d’onde P bloquée</a:t>
            </a:r>
            <a:endParaRPr b="1" sz="13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Pas de trouble de la </a:t>
            </a:r>
            <a:endParaRPr b="1" sz="13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conduction AV </a:t>
            </a:r>
            <a:endParaRPr b="1" sz="1300">
              <a:solidFill>
                <a:srgbClr val="1C4587"/>
              </a:solidFill>
            </a:endParaRPr>
          </a:p>
        </p:txBody>
      </p:sp>
      <p:pic>
        <p:nvPicPr>
          <p:cNvPr id="229" name="Google Shape;22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0513" y="231625"/>
            <a:ext cx="1724025" cy="314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2"/>
          <p:cNvCxnSpPr/>
          <p:nvPr/>
        </p:nvCxnSpPr>
        <p:spPr>
          <a:xfrm>
            <a:off x="6305325" y="2965075"/>
            <a:ext cx="556800" cy="120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31" name="Google Shape;231;p22"/>
          <p:cNvSpPr txBox="1"/>
          <p:nvPr/>
        </p:nvSpPr>
        <p:spPr>
          <a:xfrm>
            <a:off x="6305325" y="2904575"/>
            <a:ext cx="55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1C4587"/>
                </a:solidFill>
              </a:rPr>
              <a:t>160ms</a:t>
            </a:r>
            <a:endParaRPr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237" name="Google Shape;2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250" y="1380774"/>
            <a:ext cx="6532851" cy="324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51225" y="532875"/>
            <a:ext cx="2093600" cy="23637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241" name="Google Shape;241;p23"/>
          <p:cNvCxnSpPr/>
          <p:nvPr/>
        </p:nvCxnSpPr>
        <p:spPr>
          <a:xfrm flipH="1" rot="10800000">
            <a:off x="6759875" y="1912250"/>
            <a:ext cx="205800" cy="120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242" name="Google Shape;24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59875" y="221122"/>
            <a:ext cx="2197900" cy="1299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23"/>
          <p:cNvCxnSpPr/>
          <p:nvPr/>
        </p:nvCxnSpPr>
        <p:spPr>
          <a:xfrm>
            <a:off x="7560475" y="869500"/>
            <a:ext cx="596700" cy="27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44" name="Google Shape;244;p23"/>
          <p:cNvSpPr txBox="1"/>
          <p:nvPr/>
        </p:nvSpPr>
        <p:spPr>
          <a:xfrm>
            <a:off x="7190900" y="1018950"/>
            <a:ext cx="82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≈ </a:t>
            </a:r>
            <a:r>
              <a:rPr b="1" lang="fr">
                <a:solidFill>
                  <a:srgbClr val="1C4587"/>
                </a:solidFill>
              </a:rPr>
              <a:t>80</a:t>
            </a:r>
            <a:r>
              <a:rPr b="1" lang="fr">
                <a:solidFill>
                  <a:srgbClr val="1C4587"/>
                </a:solidFill>
              </a:rPr>
              <a:t>ms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7294100" y="3148475"/>
            <a:ext cx="184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&lt;120ms donc pas de bloc de branche </a:t>
            </a:r>
            <a:endParaRPr b="1" sz="13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251" name="Google Shape;2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250" y="1380774"/>
            <a:ext cx="6532851" cy="324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7200" y="2878025"/>
            <a:ext cx="3759424" cy="19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4"/>
          <p:cNvSpPr/>
          <p:nvPr/>
        </p:nvSpPr>
        <p:spPr>
          <a:xfrm>
            <a:off x="2856150" y="3279750"/>
            <a:ext cx="169500" cy="181500"/>
          </a:xfrm>
          <a:prstGeom prst="ellipse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4"/>
          <p:cNvSpPr txBox="1"/>
          <p:nvPr/>
        </p:nvSpPr>
        <p:spPr>
          <a:xfrm>
            <a:off x="2589900" y="2956650"/>
            <a:ext cx="1633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C4587"/>
                </a:solidFill>
              </a:rPr>
              <a:t>AvF est isoélectrique </a:t>
            </a:r>
            <a:endParaRPr b="1" sz="900">
              <a:solidFill>
                <a:srgbClr val="1C4587"/>
              </a:solidFill>
            </a:endParaRPr>
          </a:p>
        </p:txBody>
      </p:sp>
      <p:sp>
        <p:nvSpPr>
          <p:cNvPr id="257" name="Google Shape;257;p24"/>
          <p:cNvSpPr/>
          <p:nvPr/>
        </p:nvSpPr>
        <p:spPr>
          <a:xfrm>
            <a:off x="6962650" y="4445925"/>
            <a:ext cx="169500" cy="137100"/>
          </a:xfrm>
          <a:prstGeom prst="ellipse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8" name="Google Shape;258;p24"/>
          <p:cNvCxnSpPr>
            <a:stCxn id="257" idx="6"/>
          </p:cNvCxnSpPr>
          <p:nvPr/>
        </p:nvCxnSpPr>
        <p:spPr>
          <a:xfrm flipH="1" rot="10800000">
            <a:off x="7132150" y="3931275"/>
            <a:ext cx="528600" cy="583200"/>
          </a:xfrm>
          <a:prstGeom prst="curvedConnector2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59" name="Google Shape;259;p24"/>
          <p:cNvSpPr txBox="1"/>
          <p:nvPr/>
        </p:nvSpPr>
        <p:spPr>
          <a:xfrm>
            <a:off x="7793875" y="3636725"/>
            <a:ext cx="163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C4587"/>
                </a:solidFill>
              </a:rPr>
              <a:t>+90° dans le sens électrique normal depuis l’axe isoélectrique</a:t>
            </a:r>
            <a:endParaRPr b="1" sz="900">
              <a:solidFill>
                <a:srgbClr val="1C4587"/>
              </a:solidFill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7475625" y="2371650"/>
            <a:ext cx="184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Axe calculé à 0°</a:t>
            </a:r>
            <a:endParaRPr b="1" sz="13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= normal </a:t>
            </a:r>
            <a:endParaRPr b="1" sz="13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266" name="Google Shape;2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250" y="1380774"/>
            <a:ext cx="6532851" cy="324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 txBox="1"/>
          <p:nvPr/>
        </p:nvSpPr>
        <p:spPr>
          <a:xfrm>
            <a:off x="7475625" y="2809875"/>
            <a:ext cx="1849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HVG ? </a:t>
            </a:r>
            <a:endParaRPr b="1" sz="13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275" name="Google Shape;27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6"/>
          <p:cNvSpPr txBox="1"/>
          <p:nvPr/>
        </p:nvSpPr>
        <p:spPr>
          <a:xfrm>
            <a:off x="4136400" y="1406300"/>
            <a:ext cx="87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HVG ? </a:t>
            </a:r>
            <a:endParaRPr b="1" sz="1300">
              <a:solidFill>
                <a:srgbClr val="1C4587"/>
              </a:solidFill>
            </a:endParaRPr>
          </a:p>
        </p:txBody>
      </p:sp>
      <p:sp>
        <p:nvSpPr>
          <p:cNvPr id="278" name="Google Shape;278;p26"/>
          <p:cNvSpPr txBox="1"/>
          <p:nvPr/>
        </p:nvSpPr>
        <p:spPr>
          <a:xfrm>
            <a:off x="3362525" y="1941725"/>
            <a:ext cx="2678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Combinaison de deux indices  pour augmenter la sensibilité</a:t>
            </a:r>
            <a:endParaRPr b="1" sz="1300">
              <a:solidFill>
                <a:srgbClr val="1C4587"/>
              </a:solidFill>
            </a:endParaRPr>
          </a:p>
        </p:txBody>
      </p:sp>
      <p:sp>
        <p:nvSpPr>
          <p:cNvPr id="279" name="Google Shape;279;p26"/>
          <p:cNvSpPr txBox="1"/>
          <p:nvPr/>
        </p:nvSpPr>
        <p:spPr>
          <a:xfrm>
            <a:off x="540025" y="3184500"/>
            <a:ext cx="3235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74E13"/>
                </a:solidFill>
              </a:rPr>
              <a:t>L’indice de Sokolow</a:t>
            </a:r>
            <a:r>
              <a:rPr lang="fr" sz="1300">
                <a:solidFill>
                  <a:srgbClr val="274E13"/>
                </a:solidFill>
              </a:rPr>
              <a:t> est positif si :</a:t>
            </a:r>
            <a:endParaRPr sz="1300">
              <a:solidFill>
                <a:srgbClr val="274E1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274E13"/>
                </a:solidFill>
              </a:rPr>
              <a:t>Sv1 + Rv5 &gt; 35 mm </a:t>
            </a:r>
            <a:endParaRPr sz="1300">
              <a:solidFill>
                <a:srgbClr val="274E13"/>
              </a:solidFill>
            </a:endParaRPr>
          </a:p>
        </p:txBody>
      </p:sp>
      <p:sp>
        <p:nvSpPr>
          <p:cNvPr id="280" name="Google Shape;280;p26"/>
          <p:cNvSpPr txBox="1"/>
          <p:nvPr/>
        </p:nvSpPr>
        <p:spPr>
          <a:xfrm>
            <a:off x="5699100" y="3084450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674EA7"/>
                </a:solidFill>
              </a:rPr>
              <a:t>L’indice de Cornell </a:t>
            </a:r>
            <a:r>
              <a:rPr lang="fr" sz="1300">
                <a:solidFill>
                  <a:srgbClr val="674EA7"/>
                </a:solidFill>
              </a:rPr>
              <a:t>est positif si :</a:t>
            </a:r>
            <a:endParaRPr sz="1300">
              <a:solidFill>
                <a:srgbClr val="674EA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674EA7"/>
                </a:solidFill>
              </a:rPr>
              <a:t>RvL +  Sv3   &gt; 20 mm chez la femme (&gt; 28 mm chez l’homme)</a:t>
            </a:r>
            <a:endParaRPr sz="1300">
              <a:solidFill>
                <a:srgbClr val="674EA7"/>
              </a:solidFill>
            </a:endParaRPr>
          </a:p>
        </p:txBody>
      </p:sp>
      <p:cxnSp>
        <p:nvCxnSpPr>
          <p:cNvPr id="281" name="Google Shape;281;p26"/>
          <p:cNvCxnSpPr>
            <a:stCxn id="278" idx="3"/>
            <a:endCxn id="280" idx="0"/>
          </p:cNvCxnSpPr>
          <p:nvPr/>
        </p:nvCxnSpPr>
        <p:spPr>
          <a:xfrm>
            <a:off x="6040925" y="2234225"/>
            <a:ext cx="1158300" cy="8502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p26"/>
          <p:cNvCxnSpPr>
            <a:stCxn id="278" idx="1"/>
            <a:endCxn id="279" idx="0"/>
          </p:cNvCxnSpPr>
          <p:nvPr/>
        </p:nvCxnSpPr>
        <p:spPr>
          <a:xfrm flipH="1">
            <a:off x="2157725" y="2234225"/>
            <a:ext cx="1204800" cy="9504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3" name="Google Shape;2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26"/>
          <p:cNvCxnSpPr>
            <a:endCxn id="287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7" name="Google Shape;287;p26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8" name="Google Shape;288;p26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9" name="Google Shape;289;p26"/>
          <p:cNvSpPr txBox="1"/>
          <p:nvPr/>
        </p:nvSpPr>
        <p:spPr>
          <a:xfrm>
            <a:off x="3232800" y="3173650"/>
            <a:ext cx="267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666666"/>
                </a:solidFill>
              </a:rPr>
              <a:t>+</a:t>
            </a:r>
            <a:endParaRPr b="1" sz="1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295" name="Google Shape;2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250" y="1380774"/>
            <a:ext cx="6532851" cy="3243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27"/>
          <p:cNvCxnSpPr/>
          <p:nvPr/>
        </p:nvCxnSpPr>
        <p:spPr>
          <a:xfrm>
            <a:off x="4296325" y="1851650"/>
            <a:ext cx="0" cy="8352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9" name="Google Shape;299;p27"/>
          <p:cNvCxnSpPr/>
          <p:nvPr/>
        </p:nvCxnSpPr>
        <p:spPr>
          <a:xfrm flipH="1" rot="10800000">
            <a:off x="6123800" y="2207700"/>
            <a:ext cx="300" cy="4185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0" name="Google Shape;300;p27"/>
          <p:cNvSpPr txBox="1"/>
          <p:nvPr/>
        </p:nvSpPr>
        <p:spPr>
          <a:xfrm>
            <a:off x="4235775" y="2059450"/>
            <a:ext cx="107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38761D"/>
                </a:solidFill>
              </a:rPr>
              <a:t>S v1 = 34 mm</a:t>
            </a:r>
            <a:endParaRPr b="1" sz="900">
              <a:solidFill>
                <a:srgbClr val="38761D"/>
              </a:solidFill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6047675" y="1960775"/>
            <a:ext cx="107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38761D"/>
                </a:solidFill>
              </a:rPr>
              <a:t>R</a:t>
            </a:r>
            <a:r>
              <a:rPr b="1" lang="fr" sz="900">
                <a:solidFill>
                  <a:srgbClr val="38761D"/>
                </a:solidFill>
              </a:rPr>
              <a:t> v5 = 16mm</a:t>
            </a:r>
            <a:endParaRPr b="1" sz="900">
              <a:solidFill>
                <a:srgbClr val="38761D"/>
              </a:solidFill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7605600" y="1759300"/>
            <a:ext cx="1288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38761D"/>
                </a:solidFill>
              </a:rPr>
              <a:t>Sokolov :</a:t>
            </a:r>
            <a:endParaRPr b="1" sz="9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38761D"/>
                </a:solidFill>
              </a:rPr>
              <a:t> 34 + 16 = 50 mm (&gt;35mm) positif</a:t>
            </a:r>
            <a:endParaRPr b="1" sz="900">
              <a:solidFill>
                <a:srgbClr val="38761D"/>
              </a:solidFill>
            </a:endParaRPr>
          </a:p>
        </p:txBody>
      </p:sp>
      <p:cxnSp>
        <p:nvCxnSpPr>
          <p:cNvPr id="303" name="Google Shape;303;p27"/>
          <p:cNvCxnSpPr/>
          <p:nvPr/>
        </p:nvCxnSpPr>
        <p:spPr>
          <a:xfrm rot="10800000">
            <a:off x="3062000" y="2295825"/>
            <a:ext cx="12000" cy="354600"/>
          </a:xfrm>
          <a:prstGeom prst="straightConnector1">
            <a:avLst/>
          </a:prstGeom>
          <a:noFill/>
          <a:ln cap="flat" cmpd="sng" w="19050">
            <a:solidFill>
              <a:srgbClr val="674EA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4" name="Google Shape;304;p27"/>
          <p:cNvCxnSpPr/>
          <p:nvPr/>
        </p:nvCxnSpPr>
        <p:spPr>
          <a:xfrm>
            <a:off x="4308450" y="3376550"/>
            <a:ext cx="12000" cy="290400"/>
          </a:xfrm>
          <a:prstGeom prst="straightConnector1">
            <a:avLst/>
          </a:prstGeom>
          <a:noFill/>
          <a:ln cap="flat" cmpd="sng" w="19050">
            <a:solidFill>
              <a:srgbClr val="674EA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5" name="Google Shape;305;p27"/>
          <p:cNvSpPr txBox="1"/>
          <p:nvPr/>
        </p:nvSpPr>
        <p:spPr>
          <a:xfrm>
            <a:off x="4296325" y="3566925"/>
            <a:ext cx="107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674EA7"/>
                </a:solidFill>
              </a:rPr>
              <a:t>S v3</a:t>
            </a:r>
            <a:r>
              <a:rPr b="1" lang="fr" sz="900">
                <a:solidFill>
                  <a:srgbClr val="674EA7"/>
                </a:solidFill>
              </a:rPr>
              <a:t> = 11 mm</a:t>
            </a:r>
            <a:endParaRPr b="1" sz="900">
              <a:solidFill>
                <a:srgbClr val="674EA7"/>
              </a:solidFill>
            </a:endParaRPr>
          </a:p>
        </p:txBody>
      </p:sp>
      <p:sp>
        <p:nvSpPr>
          <p:cNvPr id="306" name="Google Shape;306;p27"/>
          <p:cNvSpPr txBox="1"/>
          <p:nvPr/>
        </p:nvSpPr>
        <p:spPr>
          <a:xfrm>
            <a:off x="2735225" y="2650425"/>
            <a:ext cx="107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674EA7"/>
                </a:solidFill>
              </a:rPr>
              <a:t>R vL = 14 mm</a:t>
            </a:r>
            <a:endParaRPr b="1" sz="900">
              <a:solidFill>
                <a:srgbClr val="674EA7"/>
              </a:solidFill>
            </a:endParaRPr>
          </a:p>
        </p:txBody>
      </p:sp>
      <p:sp>
        <p:nvSpPr>
          <p:cNvPr id="307" name="Google Shape;307;p27"/>
          <p:cNvSpPr txBox="1"/>
          <p:nvPr/>
        </p:nvSpPr>
        <p:spPr>
          <a:xfrm>
            <a:off x="7605600" y="3376550"/>
            <a:ext cx="1410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674EA7"/>
                </a:solidFill>
              </a:rPr>
              <a:t>Cornell :</a:t>
            </a:r>
            <a:endParaRPr b="1" sz="9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674EA7"/>
                </a:solidFill>
              </a:rPr>
              <a:t>14 + 11 = 26mm (&lt;28mm) limite</a:t>
            </a:r>
            <a:endParaRPr b="1" sz="900">
              <a:solidFill>
                <a:srgbClr val="674EA7"/>
              </a:solidFill>
            </a:endParaRPr>
          </a:p>
        </p:txBody>
      </p:sp>
      <p:sp>
        <p:nvSpPr>
          <p:cNvPr id="308" name="Google Shape;308;p27"/>
          <p:cNvSpPr txBox="1"/>
          <p:nvPr/>
        </p:nvSpPr>
        <p:spPr>
          <a:xfrm>
            <a:off x="7605600" y="2675625"/>
            <a:ext cx="1849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HVG ? </a:t>
            </a:r>
            <a:endParaRPr b="1" sz="1300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28"/>
          <p:cNvCxnSpPr>
            <a:endCxn id="319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28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0" name="Google Shape;320;p28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28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322" name="Google Shape;32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250" y="1380774"/>
            <a:ext cx="6532851" cy="32430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8"/>
          <p:cNvSpPr txBox="1"/>
          <p:nvPr/>
        </p:nvSpPr>
        <p:spPr>
          <a:xfrm>
            <a:off x="7339675" y="3158200"/>
            <a:ext cx="1849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C4587"/>
                </a:solidFill>
              </a:rPr>
              <a:t>Repolarisation :</a:t>
            </a:r>
            <a:endParaRPr sz="10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C4587"/>
                </a:solidFill>
              </a:rPr>
              <a:t>- </a:t>
            </a:r>
            <a:r>
              <a:rPr lang="fr" sz="1000">
                <a:solidFill>
                  <a:srgbClr val="1C4587"/>
                </a:solidFill>
              </a:rPr>
              <a:t>Repolarisation pathologique dans les </a:t>
            </a:r>
            <a:r>
              <a:rPr lang="fr" sz="1000">
                <a:solidFill>
                  <a:srgbClr val="1C4587"/>
                </a:solidFill>
              </a:rPr>
              <a:t>territoire</a:t>
            </a:r>
            <a:r>
              <a:rPr lang="fr" sz="1000">
                <a:solidFill>
                  <a:srgbClr val="1C4587"/>
                </a:solidFill>
              </a:rPr>
              <a:t> inférieurs et latéral</a:t>
            </a:r>
            <a:endParaRPr sz="10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C4587"/>
                </a:solidFill>
              </a:rPr>
              <a:t>Troubles</a:t>
            </a:r>
            <a:r>
              <a:rPr lang="fr" sz="1000">
                <a:solidFill>
                  <a:srgbClr val="1C4587"/>
                </a:solidFill>
              </a:rPr>
              <a:t> secondaires en </a:t>
            </a:r>
            <a:r>
              <a:rPr b="1" lang="fr" sz="1000">
                <a:solidFill>
                  <a:srgbClr val="1C4587"/>
                </a:solidFill>
              </a:rPr>
              <a:t>lien avec l’HVG</a:t>
            </a:r>
            <a:r>
              <a:rPr lang="fr" sz="1000">
                <a:solidFill>
                  <a:srgbClr val="1C4587"/>
                </a:solidFill>
              </a:rPr>
              <a:t> ?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326" name="Google Shape;326;p28"/>
          <p:cNvSpPr/>
          <p:nvPr/>
        </p:nvSpPr>
        <p:spPr>
          <a:xfrm>
            <a:off x="750085" y="2081600"/>
            <a:ext cx="6280000" cy="2397175"/>
          </a:xfrm>
          <a:custGeom>
            <a:rect b="b" l="l" r="r" t="t"/>
            <a:pathLst>
              <a:path extrusionOk="0" h="95887" w="251200">
                <a:moveTo>
                  <a:pt x="979" y="0"/>
                </a:moveTo>
                <a:cubicBezTo>
                  <a:pt x="10683" y="0"/>
                  <a:pt x="20381" y="866"/>
                  <a:pt x="30025" y="1937"/>
                </a:cubicBezTo>
                <a:cubicBezTo>
                  <a:pt x="33800" y="2356"/>
                  <a:pt x="37435" y="5102"/>
                  <a:pt x="41159" y="4357"/>
                </a:cubicBezTo>
                <a:cubicBezTo>
                  <a:pt x="46548" y="3279"/>
                  <a:pt x="52122" y="3389"/>
                  <a:pt x="57618" y="3389"/>
                </a:cubicBezTo>
                <a:cubicBezTo>
                  <a:pt x="60038" y="3389"/>
                  <a:pt x="63168" y="1678"/>
                  <a:pt x="64879" y="3389"/>
                </a:cubicBezTo>
                <a:cubicBezTo>
                  <a:pt x="66253" y="4763"/>
                  <a:pt x="64866" y="7313"/>
                  <a:pt x="64395" y="9198"/>
                </a:cubicBezTo>
                <a:cubicBezTo>
                  <a:pt x="62594" y="16401"/>
                  <a:pt x="59628" y="26217"/>
                  <a:pt x="64879" y="31466"/>
                </a:cubicBezTo>
                <a:cubicBezTo>
                  <a:pt x="69560" y="36144"/>
                  <a:pt x="78109" y="30982"/>
                  <a:pt x="84727" y="30982"/>
                </a:cubicBezTo>
                <a:cubicBezTo>
                  <a:pt x="95930" y="30982"/>
                  <a:pt x="106777" y="35043"/>
                  <a:pt x="117646" y="37760"/>
                </a:cubicBezTo>
                <a:cubicBezTo>
                  <a:pt x="126854" y="40062"/>
                  <a:pt x="125100" y="57994"/>
                  <a:pt x="134105" y="60996"/>
                </a:cubicBezTo>
                <a:cubicBezTo>
                  <a:pt x="141554" y="63479"/>
                  <a:pt x="149498" y="64496"/>
                  <a:pt x="157341" y="64869"/>
                </a:cubicBezTo>
                <a:cubicBezTo>
                  <a:pt x="162521" y="65116"/>
                  <a:pt x="168516" y="66292"/>
                  <a:pt x="172832" y="63417"/>
                </a:cubicBezTo>
                <a:cubicBezTo>
                  <a:pt x="176324" y="61091"/>
                  <a:pt x="181223" y="63417"/>
                  <a:pt x="185419" y="63417"/>
                </a:cubicBezTo>
                <a:cubicBezTo>
                  <a:pt x="195113" y="63417"/>
                  <a:pt x="204771" y="64869"/>
                  <a:pt x="214465" y="64869"/>
                </a:cubicBezTo>
                <a:cubicBezTo>
                  <a:pt x="226112" y="64869"/>
                  <a:pt x="241847" y="61844"/>
                  <a:pt x="248835" y="71162"/>
                </a:cubicBezTo>
                <a:cubicBezTo>
                  <a:pt x="252709" y="76327"/>
                  <a:pt x="250885" y="84262"/>
                  <a:pt x="249319" y="90526"/>
                </a:cubicBezTo>
                <a:cubicBezTo>
                  <a:pt x="248286" y="94659"/>
                  <a:pt x="241961" y="95851"/>
                  <a:pt x="237701" y="95851"/>
                </a:cubicBezTo>
                <a:cubicBezTo>
                  <a:pt x="226028" y="95851"/>
                  <a:pt x="214461" y="93623"/>
                  <a:pt x="202846" y="92462"/>
                </a:cubicBezTo>
                <a:cubicBezTo>
                  <a:pt x="184059" y="90584"/>
                  <a:pt x="165087" y="92946"/>
                  <a:pt x="146207" y="92946"/>
                </a:cubicBezTo>
                <a:cubicBezTo>
                  <a:pt x="118287" y="92946"/>
                  <a:pt x="90098" y="98349"/>
                  <a:pt x="62459" y="94399"/>
                </a:cubicBezTo>
                <a:cubicBezTo>
                  <a:pt x="54073" y="93201"/>
                  <a:pt x="42369" y="94058"/>
                  <a:pt x="38254" y="86653"/>
                </a:cubicBezTo>
                <a:cubicBezTo>
                  <a:pt x="37392" y="85101"/>
                  <a:pt x="34704" y="86653"/>
                  <a:pt x="32929" y="86653"/>
                </a:cubicBezTo>
                <a:cubicBezTo>
                  <a:pt x="25990" y="86653"/>
                  <a:pt x="19052" y="86653"/>
                  <a:pt x="12113" y="86653"/>
                </a:cubicBezTo>
                <a:cubicBezTo>
                  <a:pt x="9030" y="86653"/>
                  <a:pt x="5283" y="87659"/>
                  <a:pt x="2915" y="85685"/>
                </a:cubicBezTo>
                <a:cubicBezTo>
                  <a:pt x="-31" y="83229"/>
                  <a:pt x="11" y="78386"/>
                  <a:pt x="11" y="74551"/>
                </a:cubicBezTo>
                <a:cubicBezTo>
                  <a:pt x="11" y="65824"/>
                  <a:pt x="229" y="57049"/>
                  <a:pt x="1463" y="48410"/>
                </a:cubicBezTo>
                <a:cubicBezTo>
                  <a:pt x="3631" y="33227"/>
                  <a:pt x="2915" y="17758"/>
                  <a:pt x="2915" y="2421"/>
                </a:cubicBezTo>
              </a:path>
            </a:pathLst>
          </a:cu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7" name="Google Shape;327;p28"/>
          <p:cNvSpPr/>
          <p:nvPr/>
        </p:nvSpPr>
        <p:spPr>
          <a:xfrm>
            <a:off x="810850" y="1181974"/>
            <a:ext cx="3260975" cy="1744900"/>
          </a:xfrm>
          <a:custGeom>
            <a:rect b="b" l="l" r="r" t="t"/>
            <a:pathLst>
              <a:path extrusionOk="0" h="69796" w="130439">
                <a:moveTo>
                  <a:pt x="2905" y="22915"/>
                </a:moveTo>
                <a:cubicBezTo>
                  <a:pt x="-1285" y="17326"/>
                  <a:pt x="-740" y="5564"/>
                  <a:pt x="5325" y="2099"/>
                </a:cubicBezTo>
                <a:cubicBezTo>
                  <a:pt x="14067" y="-2895"/>
                  <a:pt x="25658" y="2721"/>
                  <a:pt x="35339" y="5487"/>
                </a:cubicBezTo>
                <a:cubicBezTo>
                  <a:pt x="40497" y="6961"/>
                  <a:pt x="46226" y="7861"/>
                  <a:pt x="50346" y="11296"/>
                </a:cubicBezTo>
                <a:cubicBezTo>
                  <a:pt x="59569" y="18985"/>
                  <a:pt x="65909" y="31719"/>
                  <a:pt x="77455" y="35017"/>
                </a:cubicBezTo>
                <a:cubicBezTo>
                  <a:pt x="89725" y="38522"/>
                  <a:pt x="102836" y="38215"/>
                  <a:pt x="115215" y="41310"/>
                </a:cubicBezTo>
                <a:cubicBezTo>
                  <a:pt x="119312" y="42334"/>
                  <a:pt x="121585" y="46995"/>
                  <a:pt x="123928" y="50508"/>
                </a:cubicBezTo>
                <a:cubicBezTo>
                  <a:pt x="126856" y="54897"/>
                  <a:pt x="131089" y="59827"/>
                  <a:pt x="130222" y="65031"/>
                </a:cubicBezTo>
                <a:cubicBezTo>
                  <a:pt x="128892" y="73015"/>
                  <a:pt x="113869" y="68930"/>
                  <a:pt x="106017" y="66967"/>
                </a:cubicBezTo>
                <a:cubicBezTo>
                  <a:pt x="99258" y="65277"/>
                  <a:pt x="92516" y="63492"/>
                  <a:pt x="85685" y="62126"/>
                </a:cubicBezTo>
                <a:cubicBezTo>
                  <a:pt x="80442" y="61077"/>
                  <a:pt x="74492" y="63065"/>
                  <a:pt x="69710" y="60674"/>
                </a:cubicBezTo>
                <a:cubicBezTo>
                  <a:pt x="60329" y="55983"/>
                  <a:pt x="65025" y="39045"/>
                  <a:pt x="57608" y="31628"/>
                </a:cubicBezTo>
                <a:cubicBezTo>
                  <a:pt x="54071" y="28091"/>
                  <a:pt x="47565" y="32248"/>
                  <a:pt x="42601" y="31628"/>
                </a:cubicBezTo>
                <a:cubicBezTo>
                  <a:pt x="32646" y="30384"/>
                  <a:pt x="22803" y="28252"/>
                  <a:pt x="13071" y="25819"/>
                </a:cubicBezTo>
                <a:cubicBezTo>
                  <a:pt x="8662" y="24717"/>
                  <a:pt x="2031" y="26011"/>
                  <a:pt x="0" y="21946"/>
                </a:cubicBezTo>
              </a:path>
            </a:pathLst>
          </a:cu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8" name="Google Shape;328;p28"/>
          <p:cNvSpPr/>
          <p:nvPr/>
        </p:nvSpPr>
        <p:spPr>
          <a:xfrm>
            <a:off x="5331811" y="1987778"/>
            <a:ext cx="2426825" cy="1649225"/>
          </a:xfrm>
          <a:custGeom>
            <a:rect b="b" l="l" r="r" t="t"/>
            <a:pathLst>
              <a:path extrusionOk="0" h="65969" w="97073">
                <a:moveTo>
                  <a:pt x="50075" y="64265"/>
                </a:moveTo>
                <a:cubicBezTo>
                  <a:pt x="34661" y="64265"/>
                  <a:pt x="14988" y="70321"/>
                  <a:pt x="4086" y="59424"/>
                </a:cubicBezTo>
                <a:cubicBezTo>
                  <a:pt x="2246" y="57585"/>
                  <a:pt x="3628" y="54230"/>
                  <a:pt x="3118" y="51679"/>
                </a:cubicBezTo>
                <a:cubicBezTo>
                  <a:pt x="1628" y="44227"/>
                  <a:pt x="1666" y="36526"/>
                  <a:pt x="1666" y="28926"/>
                </a:cubicBezTo>
                <a:cubicBezTo>
                  <a:pt x="1666" y="20510"/>
                  <a:pt x="-2971" y="9009"/>
                  <a:pt x="3602" y="3753"/>
                </a:cubicBezTo>
                <a:cubicBezTo>
                  <a:pt x="16017" y="-6175"/>
                  <a:pt x="35244" y="6839"/>
                  <a:pt x="51043" y="8594"/>
                </a:cubicBezTo>
                <a:cubicBezTo>
                  <a:pt x="66000" y="10256"/>
                  <a:pt x="90136" y="-1850"/>
                  <a:pt x="96064" y="11983"/>
                </a:cubicBezTo>
                <a:cubicBezTo>
                  <a:pt x="98969" y="18762"/>
                  <a:pt x="94782" y="26862"/>
                  <a:pt x="92191" y="33767"/>
                </a:cubicBezTo>
                <a:cubicBezTo>
                  <a:pt x="88584" y="43380"/>
                  <a:pt x="84806" y="54089"/>
                  <a:pt x="76700" y="60392"/>
                </a:cubicBezTo>
                <a:cubicBezTo>
                  <a:pt x="68553" y="66727"/>
                  <a:pt x="56522" y="65717"/>
                  <a:pt x="46202" y="65717"/>
                </a:cubicBezTo>
              </a:path>
            </a:pathLst>
          </a:cu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9" name="Google Shape;329;p28"/>
          <p:cNvSpPr/>
          <p:nvPr/>
        </p:nvSpPr>
        <p:spPr>
          <a:xfrm>
            <a:off x="3703325" y="1221973"/>
            <a:ext cx="3407550" cy="2345725"/>
          </a:xfrm>
          <a:custGeom>
            <a:rect b="b" l="l" r="r" t="t"/>
            <a:pathLst>
              <a:path extrusionOk="0" h="93829" w="136302">
                <a:moveTo>
                  <a:pt x="0" y="3403"/>
                </a:moveTo>
                <a:cubicBezTo>
                  <a:pt x="1182" y="24686"/>
                  <a:pt x="-1283" y="46313"/>
                  <a:pt x="2420" y="67304"/>
                </a:cubicBezTo>
                <a:cubicBezTo>
                  <a:pt x="3699" y="74551"/>
                  <a:pt x="1646" y="85314"/>
                  <a:pt x="8229" y="88604"/>
                </a:cubicBezTo>
                <a:cubicBezTo>
                  <a:pt x="18919" y="93946"/>
                  <a:pt x="32101" y="90056"/>
                  <a:pt x="44052" y="90056"/>
                </a:cubicBezTo>
                <a:cubicBezTo>
                  <a:pt x="51321" y="90056"/>
                  <a:pt x="62584" y="97525"/>
                  <a:pt x="65837" y="91024"/>
                </a:cubicBezTo>
                <a:cubicBezTo>
                  <a:pt x="69258" y="84187"/>
                  <a:pt x="64431" y="75769"/>
                  <a:pt x="62932" y="68272"/>
                </a:cubicBezTo>
                <a:cubicBezTo>
                  <a:pt x="61702" y="62117"/>
                  <a:pt x="67510" y="56515"/>
                  <a:pt x="68741" y="50360"/>
                </a:cubicBezTo>
                <a:cubicBezTo>
                  <a:pt x="69912" y="44503"/>
                  <a:pt x="66554" y="37791"/>
                  <a:pt x="69225" y="32449"/>
                </a:cubicBezTo>
                <a:cubicBezTo>
                  <a:pt x="69807" y="31285"/>
                  <a:pt x="71815" y="32179"/>
                  <a:pt x="73098" y="31965"/>
                </a:cubicBezTo>
                <a:cubicBezTo>
                  <a:pt x="80420" y="30745"/>
                  <a:pt x="87960" y="32459"/>
                  <a:pt x="95366" y="31965"/>
                </a:cubicBezTo>
                <a:cubicBezTo>
                  <a:pt x="105910" y="31262"/>
                  <a:pt x="116264" y="28092"/>
                  <a:pt x="126832" y="28092"/>
                </a:cubicBezTo>
                <a:cubicBezTo>
                  <a:pt x="129915" y="28092"/>
                  <a:pt x="135523" y="30165"/>
                  <a:pt x="136030" y="27124"/>
                </a:cubicBezTo>
                <a:cubicBezTo>
                  <a:pt x="137773" y="16661"/>
                  <a:pt x="129039" y="2396"/>
                  <a:pt x="118603" y="499"/>
                </a:cubicBezTo>
                <a:cubicBezTo>
                  <a:pt x="102657" y="-2400"/>
                  <a:pt x="87244" y="9139"/>
                  <a:pt x="71162" y="11149"/>
                </a:cubicBezTo>
                <a:cubicBezTo>
                  <a:pt x="69784" y="11321"/>
                  <a:pt x="68950" y="9464"/>
                  <a:pt x="67773" y="8728"/>
                </a:cubicBezTo>
                <a:cubicBezTo>
                  <a:pt x="64464" y="6659"/>
                  <a:pt x="59941" y="8223"/>
                  <a:pt x="56155" y="7276"/>
                </a:cubicBezTo>
                <a:cubicBezTo>
                  <a:pt x="37985" y="2733"/>
                  <a:pt x="18729" y="5340"/>
                  <a:pt x="0" y="5340"/>
                </a:cubicBezTo>
              </a:path>
            </a:pathLst>
          </a:custGeom>
          <a:noFill/>
          <a:ln cap="flat" cmpd="sng" w="1905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330" name="Google Shape;33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4163" y="287975"/>
            <a:ext cx="2409825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8"/>
          <p:cNvSpPr/>
          <p:nvPr/>
        </p:nvSpPr>
        <p:spPr>
          <a:xfrm>
            <a:off x="8690374" y="942770"/>
            <a:ext cx="352025" cy="809325"/>
          </a:xfrm>
          <a:custGeom>
            <a:rect b="b" l="l" r="r" t="t"/>
            <a:pathLst>
              <a:path extrusionOk="0" h="32373" w="14081">
                <a:moveTo>
                  <a:pt x="933" y="31030"/>
                </a:moveTo>
                <a:cubicBezTo>
                  <a:pt x="-103" y="20668"/>
                  <a:pt x="-1958" y="-3339"/>
                  <a:pt x="7710" y="532"/>
                </a:cubicBezTo>
                <a:cubicBezTo>
                  <a:pt x="15616" y="3697"/>
                  <a:pt x="14759" y="17626"/>
                  <a:pt x="12067" y="25705"/>
                </a:cubicBezTo>
                <a:cubicBezTo>
                  <a:pt x="10877" y="29276"/>
                  <a:pt x="5045" y="34177"/>
                  <a:pt x="2385" y="31514"/>
                </a:cubicBezTo>
              </a:path>
            </a:pathLst>
          </a:cu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2" name="Google Shape;332;p28"/>
          <p:cNvSpPr/>
          <p:nvPr/>
        </p:nvSpPr>
        <p:spPr>
          <a:xfrm>
            <a:off x="7232922" y="1852266"/>
            <a:ext cx="1493150" cy="433650"/>
          </a:xfrm>
          <a:custGeom>
            <a:rect b="b" l="l" r="r" t="t"/>
            <a:pathLst>
              <a:path extrusionOk="0" h="17346" w="59726">
                <a:moveTo>
                  <a:pt x="32121" y="16919"/>
                </a:moveTo>
                <a:cubicBezTo>
                  <a:pt x="22213" y="16919"/>
                  <a:pt x="11089" y="18626"/>
                  <a:pt x="2592" y="13530"/>
                </a:cubicBezTo>
                <a:cubicBezTo>
                  <a:pt x="710" y="12401"/>
                  <a:pt x="-897" y="8789"/>
                  <a:pt x="655" y="7237"/>
                </a:cubicBezTo>
                <a:cubicBezTo>
                  <a:pt x="5669" y="2225"/>
                  <a:pt x="15799" y="7132"/>
                  <a:pt x="21471" y="2880"/>
                </a:cubicBezTo>
                <a:cubicBezTo>
                  <a:pt x="26164" y="-638"/>
                  <a:pt x="33063" y="1042"/>
                  <a:pt x="38899" y="459"/>
                </a:cubicBezTo>
                <a:cubicBezTo>
                  <a:pt x="45639" y="-215"/>
                  <a:pt x="54989" y="-819"/>
                  <a:pt x="58747" y="4816"/>
                </a:cubicBezTo>
                <a:cubicBezTo>
                  <a:pt x="64649" y="13666"/>
                  <a:pt x="38732" y="12162"/>
                  <a:pt x="29217" y="16919"/>
                </a:cubicBezTo>
              </a:path>
            </a:pathLst>
          </a:custGeom>
          <a:noFill/>
          <a:ln cap="flat" cmpd="sng" w="1905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333" name="Google Shape;333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9100" y="2809625"/>
            <a:ext cx="3759424" cy="19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8"/>
          <p:cNvSpPr/>
          <p:nvPr/>
        </p:nvSpPr>
        <p:spPr>
          <a:xfrm>
            <a:off x="1417510" y="4101153"/>
            <a:ext cx="1034175" cy="522725"/>
          </a:xfrm>
          <a:custGeom>
            <a:rect b="b" l="l" r="r" t="t"/>
            <a:pathLst>
              <a:path extrusionOk="0" h="20909" w="41367">
                <a:moveTo>
                  <a:pt x="35073" y="18957"/>
                </a:moveTo>
                <a:cubicBezTo>
                  <a:pt x="24071" y="18957"/>
                  <a:pt x="10957" y="23137"/>
                  <a:pt x="2155" y="16536"/>
                </a:cubicBezTo>
                <a:cubicBezTo>
                  <a:pt x="-1211" y="14011"/>
                  <a:pt x="166" y="8032"/>
                  <a:pt x="1187" y="3950"/>
                </a:cubicBezTo>
                <a:cubicBezTo>
                  <a:pt x="2177" y="-10"/>
                  <a:pt x="8723" y="77"/>
                  <a:pt x="12805" y="77"/>
                </a:cubicBezTo>
                <a:cubicBezTo>
                  <a:pt x="20086" y="77"/>
                  <a:pt x="28957" y="-230"/>
                  <a:pt x="34105" y="4918"/>
                </a:cubicBezTo>
                <a:cubicBezTo>
                  <a:pt x="37730" y="8543"/>
                  <a:pt x="41367" y="13347"/>
                  <a:pt x="41367" y="18473"/>
                </a:cubicBezTo>
                <a:cubicBezTo>
                  <a:pt x="41367" y="21075"/>
                  <a:pt x="34785" y="21768"/>
                  <a:pt x="33621" y="19441"/>
                </a:cubicBezTo>
              </a:path>
            </a:pathLst>
          </a:cu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" name="Google Shape;335;p28"/>
          <p:cNvSpPr/>
          <p:nvPr/>
        </p:nvSpPr>
        <p:spPr>
          <a:xfrm>
            <a:off x="2268166" y="3345709"/>
            <a:ext cx="620350" cy="570150"/>
          </a:xfrm>
          <a:custGeom>
            <a:rect b="b" l="l" r="r" t="t"/>
            <a:pathLst>
              <a:path extrusionOk="0" h="22806" w="24814">
                <a:moveTo>
                  <a:pt x="19532" y="21861"/>
                </a:moveTo>
                <a:cubicBezTo>
                  <a:pt x="14519" y="21861"/>
                  <a:pt x="8070" y="24438"/>
                  <a:pt x="4525" y="20893"/>
                </a:cubicBezTo>
                <a:cubicBezTo>
                  <a:pt x="676" y="17044"/>
                  <a:pt x="-1299" y="9786"/>
                  <a:pt x="1136" y="4918"/>
                </a:cubicBezTo>
                <a:cubicBezTo>
                  <a:pt x="2758" y="1675"/>
                  <a:pt x="7712" y="1558"/>
                  <a:pt x="11302" y="1045"/>
                </a:cubicBezTo>
                <a:cubicBezTo>
                  <a:pt x="14497" y="589"/>
                  <a:pt x="18463" y="-971"/>
                  <a:pt x="20984" y="1045"/>
                </a:cubicBezTo>
                <a:cubicBezTo>
                  <a:pt x="26027" y="5077"/>
                  <a:pt x="26275" y="17521"/>
                  <a:pt x="20500" y="20409"/>
                </a:cubicBezTo>
              </a:path>
            </a:pathLst>
          </a:cu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Réalisation d’une échocardiographie</a:t>
            </a:r>
            <a:endParaRPr/>
          </a:p>
        </p:txBody>
      </p:sp>
      <p:pic>
        <p:nvPicPr>
          <p:cNvPr id="341" name="Google Shape;34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9"/>
          <p:cNvSpPr txBox="1"/>
          <p:nvPr/>
        </p:nvSpPr>
        <p:spPr>
          <a:xfrm>
            <a:off x="4443100" y="46284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29"/>
          <p:cNvCxnSpPr>
            <a:endCxn id="350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29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1" name="Google Shape;351;p29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2" name="Google Shape;35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5412" y="1358425"/>
            <a:ext cx="4528380" cy="32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6024" y="1495375"/>
            <a:ext cx="2935175" cy="281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Réalisation d’une échocardiographie</a:t>
            </a:r>
            <a:endParaRPr/>
          </a:p>
        </p:txBody>
      </p:sp>
      <p:pic>
        <p:nvPicPr>
          <p:cNvPr id="359" name="Google Shape;3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0"/>
          <p:cNvSpPr txBox="1"/>
          <p:nvPr/>
        </p:nvSpPr>
        <p:spPr>
          <a:xfrm>
            <a:off x="4443100" y="46284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2" name="Google Shape;36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7" name="Google Shape;367;p30"/>
          <p:cNvCxnSpPr>
            <a:endCxn id="368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8" name="Google Shape;368;p30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69" name="Google Shape;369;p30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0" name="Google Shape;370;p30" title="carque 3C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654" y="1434663"/>
            <a:ext cx="3915184" cy="2936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60125" y="1413588"/>
            <a:ext cx="3915174" cy="29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Réalisation d’une échocardiographie</a:t>
            </a:r>
            <a:endParaRPr/>
          </a:p>
        </p:txBody>
      </p:sp>
      <p:pic>
        <p:nvPicPr>
          <p:cNvPr id="377" name="Google Shape;3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1"/>
          <p:cNvSpPr txBox="1"/>
          <p:nvPr/>
        </p:nvSpPr>
        <p:spPr>
          <a:xfrm>
            <a:off x="4443100" y="46284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0" name="Google Shape;3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31"/>
          <p:cNvCxnSpPr>
            <a:endCxn id="386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6" name="Google Shape;386;p31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7" name="Google Shape;387;p31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8" name="Google Shape;38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2575" y="1422451"/>
            <a:ext cx="4382752" cy="32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1"/>
          <p:cNvSpPr/>
          <p:nvPr/>
        </p:nvSpPr>
        <p:spPr>
          <a:xfrm>
            <a:off x="2442100" y="3536150"/>
            <a:ext cx="492600" cy="196800"/>
          </a:xfrm>
          <a:prstGeom prst="ellipse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0" name="Google Shape;390;p31"/>
          <p:cNvCxnSpPr/>
          <p:nvPr/>
        </p:nvCxnSpPr>
        <p:spPr>
          <a:xfrm flipH="1" rot="10800000">
            <a:off x="3349500" y="2955350"/>
            <a:ext cx="891900" cy="580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391" name="Google Shape;391;p31"/>
          <p:cNvSpPr txBox="1"/>
          <p:nvPr/>
        </p:nvSpPr>
        <p:spPr>
          <a:xfrm>
            <a:off x="6400575" y="2048400"/>
            <a:ext cx="23103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1C4587"/>
                </a:solidFill>
              </a:rPr>
              <a:t>Dilatation VG ? </a:t>
            </a:r>
            <a:endParaRPr sz="13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1C4587"/>
                </a:solidFill>
              </a:rPr>
              <a:t>Diamètre </a:t>
            </a:r>
            <a:r>
              <a:rPr b="1" lang="fr" sz="1300">
                <a:solidFill>
                  <a:srgbClr val="1C4587"/>
                </a:solidFill>
              </a:rPr>
              <a:t>VG &gt; 56mm</a:t>
            </a:r>
            <a:r>
              <a:rPr lang="fr" sz="1300">
                <a:solidFill>
                  <a:srgbClr val="1C4587"/>
                </a:solidFill>
              </a:rPr>
              <a:t> </a:t>
            </a:r>
            <a:r>
              <a:rPr lang="fr" sz="1500">
                <a:solidFill>
                  <a:srgbClr val="040C28"/>
                </a:solidFill>
              </a:rPr>
              <a:t>♂</a:t>
            </a:r>
            <a:endParaRPr sz="150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1C4587"/>
                </a:solidFill>
              </a:rPr>
              <a:t>(ou &gt;31 mm/m² </a:t>
            </a:r>
            <a:r>
              <a:rPr lang="fr" sz="1500">
                <a:solidFill>
                  <a:srgbClr val="040C28"/>
                </a:solidFill>
              </a:rPr>
              <a:t>♂</a:t>
            </a:r>
            <a:r>
              <a:rPr lang="fr" sz="1300">
                <a:solidFill>
                  <a:srgbClr val="1C4587"/>
                </a:solidFill>
              </a:rPr>
              <a:t>)</a:t>
            </a:r>
            <a:endParaRPr sz="13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1C4587"/>
                </a:solidFill>
              </a:rPr>
              <a:t>→</a:t>
            </a:r>
            <a:r>
              <a:rPr b="1" lang="fr" sz="1300">
                <a:solidFill>
                  <a:srgbClr val="1C4587"/>
                </a:solidFill>
              </a:rPr>
              <a:t> Cardiopathie dilatée </a:t>
            </a:r>
            <a:endParaRPr b="1" sz="1300">
              <a:solidFill>
                <a:srgbClr val="1C4587"/>
              </a:solidFill>
            </a:endParaRPr>
          </a:p>
        </p:txBody>
      </p:sp>
      <p:sp>
        <p:nvSpPr>
          <p:cNvPr id="392" name="Google Shape;392;p31"/>
          <p:cNvSpPr/>
          <p:nvPr/>
        </p:nvSpPr>
        <p:spPr>
          <a:xfrm>
            <a:off x="2225375" y="3927050"/>
            <a:ext cx="761400" cy="196800"/>
          </a:xfrm>
          <a:prstGeom prst="ellipse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639000" y="425250"/>
            <a:ext cx="85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00" y="1002050"/>
            <a:ext cx="8027274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012" y="825450"/>
            <a:ext cx="3454219" cy="33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3531" y="825450"/>
            <a:ext cx="4745969" cy="194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1899" y="2771350"/>
            <a:ext cx="1746575" cy="15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4"/>
          <p:cNvCxnSpPr>
            <a:endCxn id="81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" name="Google Shape;81;p14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2" name="Google Shape;82;p14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2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Réalisation d’une échocardiographie</a:t>
            </a:r>
            <a:endParaRPr/>
          </a:p>
        </p:txBody>
      </p:sp>
      <p:pic>
        <p:nvPicPr>
          <p:cNvPr id="398" name="Google Shape;39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2"/>
          <p:cNvSpPr txBox="1"/>
          <p:nvPr/>
        </p:nvSpPr>
        <p:spPr>
          <a:xfrm>
            <a:off x="4443100" y="46284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1" name="Google Shape;4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32"/>
          <p:cNvCxnSpPr>
            <a:endCxn id="407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7" name="Google Shape;407;p32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08" name="Google Shape;408;p32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9" name="Google Shape;40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2150" y="1384526"/>
            <a:ext cx="4382752" cy="32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2"/>
          <p:cNvSpPr/>
          <p:nvPr/>
        </p:nvSpPr>
        <p:spPr>
          <a:xfrm>
            <a:off x="2250250" y="3400275"/>
            <a:ext cx="487500" cy="181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2190700" y="3651525"/>
            <a:ext cx="606600" cy="181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2" name="Google Shape;412;p32"/>
          <p:cNvCxnSpPr/>
          <p:nvPr/>
        </p:nvCxnSpPr>
        <p:spPr>
          <a:xfrm flipH="1" rot="10800000">
            <a:off x="3090250" y="3485500"/>
            <a:ext cx="165900" cy="103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413" name="Google Shape;413;p32"/>
          <p:cNvCxnSpPr/>
          <p:nvPr/>
        </p:nvCxnSpPr>
        <p:spPr>
          <a:xfrm flipH="1" rot="10800000">
            <a:off x="4123475" y="2830913"/>
            <a:ext cx="165900" cy="103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414" name="Google Shape;414;p32"/>
          <p:cNvSpPr txBox="1"/>
          <p:nvPr/>
        </p:nvSpPr>
        <p:spPr>
          <a:xfrm>
            <a:off x="6276125" y="1646725"/>
            <a:ext cx="2100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FF0000"/>
                </a:solidFill>
              </a:rPr>
              <a:t>Hypertrophie des paroies ? NON</a:t>
            </a:r>
            <a:r>
              <a:rPr b="1" lang="fr" sz="1300">
                <a:solidFill>
                  <a:srgbClr val="FF0000"/>
                </a:solidFill>
              </a:rPr>
              <a:t> </a:t>
            </a:r>
            <a:endParaRPr sz="13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FF0000"/>
                </a:solidFill>
              </a:rPr>
              <a:t>Paroi septale </a:t>
            </a:r>
            <a:r>
              <a:rPr b="1" lang="fr" sz="1300">
                <a:solidFill>
                  <a:srgbClr val="FF0000"/>
                </a:solidFill>
              </a:rPr>
              <a:t>&lt; 1 cm</a:t>
            </a:r>
            <a:endParaRPr b="1" sz="13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FF0000"/>
                </a:solidFill>
              </a:rPr>
              <a:t>Paroi postérieure </a:t>
            </a:r>
            <a:r>
              <a:rPr b="1" lang="fr" sz="1300">
                <a:solidFill>
                  <a:srgbClr val="FF0000"/>
                </a:solidFill>
              </a:rPr>
              <a:t>&lt; 1cm</a:t>
            </a:r>
            <a:endParaRPr b="1" sz="13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Réalisation d’une échocardiographie</a:t>
            </a:r>
            <a:endParaRPr/>
          </a:p>
        </p:txBody>
      </p:sp>
      <p:pic>
        <p:nvPicPr>
          <p:cNvPr id="420" name="Google Shape;42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3"/>
          <p:cNvSpPr txBox="1"/>
          <p:nvPr/>
        </p:nvSpPr>
        <p:spPr>
          <a:xfrm>
            <a:off x="4443100" y="46284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3" name="Google Shape;4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33"/>
          <p:cNvCxnSpPr>
            <a:endCxn id="429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9" name="Google Shape;429;p33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30" name="Google Shape;430;p33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1" name="Google Shape;431;p33" title="carque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3625" y="1501925"/>
            <a:ext cx="3735824" cy="28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80125" y="1545124"/>
            <a:ext cx="3288076" cy="238804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3"/>
          <p:cNvSpPr txBox="1"/>
          <p:nvPr/>
        </p:nvSpPr>
        <p:spPr>
          <a:xfrm>
            <a:off x="1093625" y="4329588"/>
            <a:ext cx="3139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1C4587"/>
                </a:solidFill>
              </a:rPr>
              <a:t>FEVG visuelle</a:t>
            </a:r>
            <a:r>
              <a:rPr b="1" lang="fr" sz="1300">
                <a:solidFill>
                  <a:srgbClr val="1C4587"/>
                </a:solidFill>
              </a:rPr>
              <a:t> 30-35% </a:t>
            </a:r>
            <a:r>
              <a:rPr lang="fr" sz="1300">
                <a:solidFill>
                  <a:srgbClr val="1C4587"/>
                </a:solidFill>
              </a:rPr>
              <a:t>(36% en 3D)</a:t>
            </a:r>
            <a:endParaRPr sz="1500"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  <p:sp>
        <p:nvSpPr>
          <p:cNvPr id="434" name="Google Shape;434;p33"/>
          <p:cNvSpPr txBox="1"/>
          <p:nvPr/>
        </p:nvSpPr>
        <p:spPr>
          <a:xfrm>
            <a:off x="5065350" y="4111275"/>
            <a:ext cx="434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FF0000"/>
                </a:solidFill>
              </a:rPr>
              <a:t>Débit brut conservé (&gt;4L/min)</a:t>
            </a:r>
            <a:endParaRPr sz="13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FF0000"/>
                </a:solidFill>
              </a:rPr>
              <a:t>Mais </a:t>
            </a:r>
            <a:r>
              <a:rPr b="1" lang="fr" sz="1300">
                <a:solidFill>
                  <a:srgbClr val="FF0000"/>
                </a:solidFill>
              </a:rPr>
              <a:t>Index cardiaque</a:t>
            </a:r>
            <a:r>
              <a:rPr lang="fr" sz="1300">
                <a:solidFill>
                  <a:srgbClr val="FF0000"/>
                </a:solidFill>
              </a:rPr>
              <a:t> abaissé car </a:t>
            </a:r>
            <a:r>
              <a:rPr b="1" lang="fr" sz="1300">
                <a:solidFill>
                  <a:srgbClr val="FF0000"/>
                </a:solidFill>
              </a:rPr>
              <a:t>&lt; à 3,2 L/min/m</a:t>
            </a:r>
            <a:r>
              <a:rPr b="1" lang="fr" sz="1500">
                <a:solidFill>
                  <a:srgbClr val="FF0000"/>
                </a:solidFill>
                <a:highlight>
                  <a:srgbClr val="FFFFFF"/>
                </a:highlight>
              </a:rPr>
              <a:t>²</a:t>
            </a:r>
            <a:r>
              <a:rPr lang="fr" sz="150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435" name="Google Shape;435;p33"/>
          <p:cNvSpPr/>
          <p:nvPr/>
        </p:nvSpPr>
        <p:spPr>
          <a:xfrm>
            <a:off x="8306325" y="2716925"/>
            <a:ext cx="539400" cy="242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4"/>
          <p:cNvSpPr txBox="1"/>
          <p:nvPr/>
        </p:nvSpPr>
        <p:spPr>
          <a:xfrm>
            <a:off x="55595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Réalisation d’une échocardiographie</a:t>
            </a:r>
            <a:endParaRPr/>
          </a:p>
        </p:txBody>
      </p:sp>
      <p:pic>
        <p:nvPicPr>
          <p:cNvPr id="441" name="Google Shape;4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4"/>
          <p:cNvSpPr txBox="1"/>
          <p:nvPr/>
        </p:nvSpPr>
        <p:spPr>
          <a:xfrm>
            <a:off x="4443100" y="46284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p34"/>
          <p:cNvCxnSpPr>
            <a:endCxn id="450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34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51" name="Google Shape;451;p34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2" name="Google Shape;45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9750" y="1828337"/>
            <a:ext cx="3280748" cy="23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43100" y="2024455"/>
            <a:ext cx="4313100" cy="22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4"/>
          <p:cNvSpPr/>
          <p:nvPr/>
        </p:nvSpPr>
        <p:spPr>
          <a:xfrm>
            <a:off x="2608000" y="3272175"/>
            <a:ext cx="1166700" cy="792600"/>
          </a:xfrm>
          <a:prstGeom prst="ellipse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4"/>
          <p:cNvSpPr/>
          <p:nvPr/>
        </p:nvSpPr>
        <p:spPr>
          <a:xfrm>
            <a:off x="5651625" y="3354150"/>
            <a:ext cx="761400" cy="792600"/>
          </a:xfrm>
          <a:prstGeom prst="ellipse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6" name="Google Shape;456;p34"/>
          <p:cNvCxnSpPr>
            <a:stCxn id="455" idx="0"/>
          </p:cNvCxnSpPr>
          <p:nvPr/>
        </p:nvCxnSpPr>
        <p:spPr>
          <a:xfrm rot="10800000">
            <a:off x="5858925" y="2416050"/>
            <a:ext cx="173400" cy="938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7" name="Google Shape;457;p34"/>
          <p:cNvSpPr/>
          <p:nvPr/>
        </p:nvSpPr>
        <p:spPr>
          <a:xfrm>
            <a:off x="5461900" y="1943700"/>
            <a:ext cx="664800" cy="532200"/>
          </a:xfrm>
          <a:prstGeom prst="ellipse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30901" y="-8"/>
            <a:ext cx="4313098" cy="2137587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 txBox="1"/>
          <p:nvPr/>
        </p:nvSpPr>
        <p:spPr>
          <a:xfrm>
            <a:off x="5181225" y="1443425"/>
            <a:ext cx="2310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FF0000"/>
                </a:solidFill>
              </a:rPr>
              <a:t>VCI &lt; 21mm compliante </a:t>
            </a:r>
            <a:endParaRPr sz="150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460" name="Google Shape;460;p34"/>
          <p:cNvSpPr txBox="1"/>
          <p:nvPr/>
        </p:nvSpPr>
        <p:spPr>
          <a:xfrm>
            <a:off x="5548900" y="4295075"/>
            <a:ext cx="3207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0B5394"/>
                </a:solidFill>
              </a:rPr>
              <a:t>Dysfonction diastolique grade 1 sans élévation des PRVG </a:t>
            </a:r>
            <a:endParaRPr b="1" sz="1300">
              <a:solidFill>
                <a:srgbClr val="0B539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"/>
          <p:cNvSpPr txBox="1"/>
          <p:nvPr/>
        </p:nvSpPr>
        <p:spPr>
          <a:xfrm>
            <a:off x="55595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Réalisation d’une échocardiographie</a:t>
            </a:r>
            <a:endParaRPr/>
          </a:p>
        </p:txBody>
      </p:sp>
      <p:pic>
        <p:nvPicPr>
          <p:cNvPr id="466" name="Google Shape;4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5"/>
          <p:cNvSpPr txBox="1"/>
          <p:nvPr/>
        </p:nvSpPr>
        <p:spPr>
          <a:xfrm>
            <a:off x="4443100" y="46284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9" name="Google Shape;4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Google Shape;474;p35"/>
          <p:cNvCxnSpPr>
            <a:endCxn id="475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5" name="Google Shape;475;p35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76" name="Google Shape;476;p35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7" name="Google Shape;477;p35" title="couleur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8237" y="1507500"/>
            <a:ext cx="3720974" cy="27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 txBox="1"/>
          <p:nvPr/>
        </p:nvSpPr>
        <p:spPr>
          <a:xfrm>
            <a:off x="5349150" y="2639213"/>
            <a:ext cx="4340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0B5394"/>
                </a:solidFill>
              </a:rPr>
              <a:t>Pas de valvulopathie</a:t>
            </a:r>
            <a:r>
              <a:rPr b="1" lang="fr" sz="1500">
                <a:solidFill>
                  <a:srgbClr val="0B5394"/>
                </a:solidFill>
                <a:highlight>
                  <a:srgbClr val="FFFFFF"/>
                </a:highlight>
              </a:rPr>
              <a:t> </a:t>
            </a:r>
            <a:endParaRPr b="1" sz="1300">
              <a:solidFill>
                <a:srgbClr val="0B539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p36"/>
          <p:cNvCxnSpPr>
            <a:endCxn id="490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0" name="Google Shape;490;p36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91" name="Google Shape;491;p36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2" name="Google Shape;492;p36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493" name="Google Shape;49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6"/>
          <p:cNvSpPr txBox="1"/>
          <p:nvPr/>
        </p:nvSpPr>
        <p:spPr>
          <a:xfrm>
            <a:off x="341550" y="1445500"/>
            <a:ext cx="4613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Conclusion de l’ETT :</a:t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Découverte d’une </a:t>
            </a: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cardiopathie dilatée avec FEVG altérée à 30-35%</a:t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Débit abaissé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Pas de valvulopathies significatives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OG non dilatée 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PRVG normales sur un trouble de la relaxation, VCI fine et compliante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Fonction VD normale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36"/>
          <p:cNvSpPr txBox="1"/>
          <p:nvPr/>
        </p:nvSpPr>
        <p:spPr>
          <a:xfrm>
            <a:off x="4799550" y="1346975"/>
            <a:ext cx="4613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CAT du cardiologue </a:t>
            </a: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Diag : insuffisance cardiaque à FEVG altérée sur cardiopathie dilatée 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Bilan étiologique, coronarographie diagnostique  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Adaptation des thérapeutiques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Biologie 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Suivi IPA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dans 1 mois pour une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OTM 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4109" y="3520050"/>
            <a:ext cx="1177275" cy="9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6"/>
          <p:cNvSpPr txBox="1"/>
          <p:nvPr/>
        </p:nvSpPr>
        <p:spPr>
          <a:xfrm>
            <a:off x="5089300" y="3464675"/>
            <a:ext cx="4548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TTT :</a:t>
            </a:r>
            <a:endParaRPr b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KARDEGIC 75 mg</a:t>
            </a:r>
            <a:endParaRPr i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ENALAPRIL VIATRIS 20 mg → </a:t>
            </a:r>
            <a:r>
              <a:rPr b="1" i="1"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RAMIPRIL 5 mg</a:t>
            </a:r>
            <a:endParaRPr b="1" i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PRAVASTATINE 20 mg</a:t>
            </a:r>
            <a:endParaRPr i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b="1" i="1"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BISOPROLOL 5 mg</a:t>
            </a:r>
            <a:endParaRPr b="1" i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Google Shape;508;p37"/>
          <p:cNvCxnSpPr>
            <a:endCxn id="509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9" name="Google Shape;509;p37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10" name="Google Shape;510;p37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1" name="Google Shape;511;p37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512" name="Google Shape;51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6927" y="2571750"/>
            <a:ext cx="4674674" cy="151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0860" y="2571750"/>
            <a:ext cx="1446065" cy="15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7"/>
          <p:cNvSpPr txBox="1"/>
          <p:nvPr/>
        </p:nvSpPr>
        <p:spPr>
          <a:xfrm>
            <a:off x="704625" y="1602975"/>
            <a:ext cx="4613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Coronarographie : </a:t>
            </a: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absence de lésions </a:t>
            </a: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athéromateuses</a:t>
            </a: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significatives, cardiopathie non ischémique</a:t>
            </a: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possiblement liée à l’hypertension artérielle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7"/>
          <p:cNvSpPr txBox="1"/>
          <p:nvPr/>
        </p:nvSpPr>
        <p:spPr>
          <a:xfrm>
            <a:off x="295000" y="2767900"/>
            <a:ext cx="2214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→ Demande d’une </a:t>
            </a: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IRM cardiaque </a:t>
            </a: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(bilan étiologique et précision de la FEVG)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8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première consultation IPA</a:t>
            </a:r>
            <a:endParaRPr/>
          </a:p>
        </p:txBody>
      </p:sp>
      <p:pic>
        <p:nvPicPr>
          <p:cNvPr id="522" name="Google Shape;52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5281" y="2312662"/>
            <a:ext cx="841707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0338" y="2214325"/>
            <a:ext cx="876225" cy="9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89925" y="2291909"/>
            <a:ext cx="841700" cy="69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900" y="2253688"/>
            <a:ext cx="1009917" cy="7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8"/>
          <p:cNvSpPr txBox="1"/>
          <p:nvPr/>
        </p:nvSpPr>
        <p:spPr>
          <a:xfrm>
            <a:off x="3500626" y="1289450"/>
            <a:ext cx="24366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1ère c</a:t>
            </a: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onsultation IPA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8"/>
          <p:cNvSpPr txBox="1"/>
          <p:nvPr/>
        </p:nvSpPr>
        <p:spPr>
          <a:xfrm>
            <a:off x="4177225" y="3062000"/>
            <a:ext cx="2137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Optimisation des thérapeutiques en fonction des recommandations</a:t>
            </a:r>
            <a:endParaRPr i="1" sz="12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0" name="Google Shape;530;p38"/>
          <p:cNvCxnSpPr>
            <a:stCxn id="528" idx="2"/>
            <a:endCxn id="527" idx="0"/>
          </p:cNvCxnSpPr>
          <p:nvPr/>
        </p:nvCxnSpPr>
        <p:spPr>
          <a:xfrm flipH="1">
            <a:off x="609826" y="1760450"/>
            <a:ext cx="4109100" cy="49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p38"/>
          <p:cNvCxnSpPr>
            <a:stCxn id="528" idx="2"/>
            <a:endCxn id="526" idx="0"/>
          </p:cNvCxnSpPr>
          <p:nvPr/>
        </p:nvCxnSpPr>
        <p:spPr>
          <a:xfrm flipH="1">
            <a:off x="2110726" y="1760450"/>
            <a:ext cx="2608200" cy="53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2" name="Google Shape;532;p38"/>
          <p:cNvCxnSpPr>
            <a:stCxn id="528" idx="2"/>
            <a:endCxn id="525" idx="0"/>
          </p:cNvCxnSpPr>
          <p:nvPr/>
        </p:nvCxnSpPr>
        <p:spPr>
          <a:xfrm flipH="1">
            <a:off x="3678526" y="1760450"/>
            <a:ext cx="1040400" cy="45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3" name="Google Shape;533;p38"/>
          <p:cNvCxnSpPr>
            <a:stCxn id="528" idx="2"/>
            <a:endCxn id="524" idx="0"/>
          </p:cNvCxnSpPr>
          <p:nvPr/>
        </p:nvCxnSpPr>
        <p:spPr>
          <a:xfrm>
            <a:off x="4718926" y="1760450"/>
            <a:ext cx="527100" cy="55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4" name="Google Shape;534;p38"/>
          <p:cNvSpPr txBox="1"/>
          <p:nvPr/>
        </p:nvSpPr>
        <p:spPr>
          <a:xfrm>
            <a:off x="2501825" y="3062000"/>
            <a:ext cx="2137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Vérification</a:t>
            </a:r>
            <a:r>
              <a:rPr lang="fr" sz="122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de la stabilité biologique et du contrôle métabolique</a:t>
            </a:r>
            <a:endParaRPr i="1" sz="122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38"/>
          <p:cNvSpPr txBox="1"/>
          <p:nvPr/>
        </p:nvSpPr>
        <p:spPr>
          <a:xfrm>
            <a:off x="1393300" y="3024200"/>
            <a:ext cx="1558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Interrogatoire du patient, Q dyspnée</a:t>
            </a:r>
            <a:endParaRPr sz="12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r>
              <a:rPr lang="fr" sz="12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de la congestion</a:t>
            </a:r>
            <a:endParaRPr sz="12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ECG, TA et HTO</a:t>
            </a:r>
            <a:endParaRPr sz="12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8"/>
          <p:cNvSpPr txBox="1"/>
          <p:nvPr/>
        </p:nvSpPr>
        <p:spPr>
          <a:xfrm>
            <a:off x="-358400" y="3024200"/>
            <a:ext cx="1848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Récupérer les documents et CR d’examens</a:t>
            </a:r>
            <a:endParaRPr sz="12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Récupérer les biologie</a:t>
            </a:r>
            <a:endParaRPr sz="12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7" name="Google Shape;537;p38"/>
          <p:cNvCxnSpPr>
            <a:stCxn id="528" idx="2"/>
            <a:endCxn id="538" idx="0"/>
          </p:cNvCxnSpPr>
          <p:nvPr/>
        </p:nvCxnSpPr>
        <p:spPr>
          <a:xfrm>
            <a:off x="4718926" y="1760450"/>
            <a:ext cx="3526200" cy="56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9" name="Google Shape;539;p38"/>
          <p:cNvSpPr txBox="1"/>
          <p:nvPr/>
        </p:nvSpPr>
        <p:spPr>
          <a:xfrm>
            <a:off x="7108300" y="3057500"/>
            <a:ext cx="2137800" cy="12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Demande d’examens</a:t>
            </a:r>
            <a:endParaRPr sz="12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Coordination du parcours</a:t>
            </a:r>
            <a:endParaRPr sz="12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Mise en place d’une </a:t>
            </a:r>
            <a:r>
              <a:rPr lang="fr" sz="12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télésurveillance</a:t>
            </a:r>
            <a:r>
              <a:rPr lang="fr" sz="12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Bilan psycho-social</a:t>
            </a:r>
            <a:endParaRPr sz="12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8"/>
          <p:cNvSpPr txBox="1"/>
          <p:nvPr/>
        </p:nvSpPr>
        <p:spPr>
          <a:xfrm>
            <a:off x="5651550" y="3095300"/>
            <a:ext cx="2137800" cy="12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Education thérapeuthique</a:t>
            </a:r>
            <a:endParaRPr sz="1220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2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Prévention </a:t>
            </a:r>
            <a:endParaRPr sz="1220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38"/>
          <p:cNvCxnSpPr>
            <a:stCxn id="528" idx="2"/>
          </p:cNvCxnSpPr>
          <p:nvPr/>
        </p:nvCxnSpPr>
        <p:spPr>
          <a:xfrm>
            <a:off x="4718926" y="1760450"/>
            <a:ext cx="1953000" cy="44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42" name="Google Shape;542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51900" y="2222718"/>
            <a:ext cx="956400" cy="97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36775" y="2323075"/>
            <a:ext cx="1016420" cy="7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3" name="Google Shape;553;p39"/>
          <p:cNvCxnSpPr>
            <a:endCxn id="554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4" name="Google Shape;554;p39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55" name="Google Shape;555;p39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6" name="Google Shape;556;p39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première consultation IPA</a:t>
            </a:r>
            <a:endParaRPr/>
          </a:p>
        </p:txBody>
      </p:sp>
      <p:pic>
        <p:nvPicPr>
          <p:cNvPr id="557" name="Google Shape;55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9"/>
          <p:cNvSpPr txBox="1"/>
          <p:nvPr/>
        </p:nvSpPr>
        <p:spPr>
          <a:xfrm>
            <a:off x="1758438" y="1528075"/>
            <a:ext cx="4613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Chirurgie ORL maintenue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RDV IRM non pris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Biologie et CR de la coro récupérés (réexplication des résultats 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au patient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625" y="1479488"/>
            <a:ext cx="1009917" cy="7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0" name="Google Shape;570;p40"/>
          <p:cNvCxnSpPr>
            <a:endCxn id="571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1" name="Google Shape;571;p40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72" name="Google Shape;572;p40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3" name="Google Shape;573;p40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première consultation IPA</a:t>
            </a:r>
            <a:endParaRPr/>
          </a:p>
        </p:txBody>
      </p:sp>
      <p:pic>
        <p:nvPicPr>
          <p:cNvPr id="574" name="Google Shape;57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0"/>
          <p:cNvSpPr txBox="1"/>
          <p:nvPr/>
        </p:nvSpPr>
        <p:spPr>
          <a:xfrm>
            <a:off x="1824313" y="1528075"/>
            <a:ext cx="4613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Interrogatoire :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Toujours dyspnée NYHA 2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Bonne observance et tolérance du traitement, pas de lipothymie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Examen</a:t>
            </a: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clinique :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Pas de signes congestifs, ACP claire, pas de souffle audible, pas d’OMI,  auscultation des carotides libre et pouls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périphériques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perçus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 :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00/80 mmhg, pas d’AMT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Poids :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66 kg (sec)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ECG :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RSR 57 bpm, PR 170 ms, HVG + trouble de la repolarisation secondaire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6" name="Google Shape;57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000" y="1528084"/>
            <a:ext cx="841700" cy="69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6253" y="3024575"/>
            <a:ext cx="2227226" cy="116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8" name="Google Shape;588;p41"/>
          <p:cNvCxnSpPr>
            <a:endCxn id="589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9" name="Google Shape;589;p41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90" name="Google Shape;590;p41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1" name="Google Shape;591;p41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première consultation IPA</a:t>
            </a:r>
            <a:endParaRPr/>
          </a:p>
        </p:txBody>
      </p:sp>
      <p:pic>
        <p:nvPicPr>
          <p:cNvPr id="592" name="Google Shape;59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250" y="1484175"/>
            <a:ext cx="1041675" cy="10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1"/>
          <p:cNvSpPr txBox="1"/>
          <p:nvPr/>
        </p:nvSpPr>
        <p:spPr>
          <a:xfrm>
            <a:off x="4025100" y="1484163"/>
            <a:ext cx="3287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LDL Cholestérol : 1,3 g/L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HDL Cholestérol : 0,38 g/L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TG : 1,5 g/L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HbA1c : 5,5 %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GAJ : 0,97 g/L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1"/>
          <p:cNvSpPr txBox="1"/>
          <p:nvPr/>
        </p:nvSpPr>
        <p:spPr>
          <a:xfrm>
            <a:off x="3960500" y="2957400"/>
            <a:ext cx="3287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ASAT ALAT GGT : normales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Hb : 148 g/dl normocytaire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TSH : 1,26 µUI/ml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Bilan martial normal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41"/>
          <p:cNvSpPr txBox="1"/>
          <p:nvPr/>
        </p:nvSpPr>
        <p:spPr>
          <a:xfrm>
            <a:off x="737400" y="2787013"/>
            <a:ext cx="3287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Créatininémie : 90 µmol/l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Clairance de créatinine : 70 ml/min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Kaliémie : 4,2 mmol/L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Natrémie : 141 mmol/L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NT-pro-BNP :  4312 ng/L</a:t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1"/>
          <p:cNvSpPr txBox="1"/>
          <p:nvPr/>
        </p:nvSpPr>
        <p:spPr>
          <a:xfrm>
            <a:off x="6777975" y="2515375"/>
            <a:ext cx="1974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BNP augmenté, iono/créat stable, profil lipidique satisfaisant en prévention primaire, pas de diabète</a:t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>
            <p:ph type="ctrTitle"/>
          </p:nvPr>
        </p:nvSpPr>
        <p:spPr>
          <a:xfrm>
            <a:off x="129108" y="3860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Cas clinique transversal </a:t>
            </a:r>
            <a:endParaRPr sz="296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Insuffisance cardiaque FEVG altérée</a:t>
            </a:r>
            <a:endParaRPr b="1" sz="296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 txBox="1"/>
          <p:nvPr>
            <p:ph idx="1" type="subTitle"/>
          </p:nvPr>
        </p:nvSpPr>
        <p:spPr>
          <a:xfrm>
            <a:off x="311700" y="2876550"/>
            <a:ext cx="8462400" cy="10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3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Optimisation des thérapeutiques </a:t>
            </a:r>
            <a:endParaRPr i="1" sz="23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3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Recommandations ESC 2021</a:t>
            </a:r>
            <a:endParaRPr i="1" sz="23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5"/>
          <p:cNvCxnSpPr>
            <a:endCxn id="97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" name="Google Shape;97;p15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8" name="Google Shape;98;p15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8" name="Google Shape;608;p42"/>
          <p:cNvCxnSpPr>
            <a:endCxn id="609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9" name="Google Shape;609;p42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10" name="Google Shape;610;p42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1" name="Google Shape;611;p42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première consultation IPA</a:t>
            </a:r>
            <a:endParaRPr/>
          </a:p>
        </p:txBody>
      </p:sp>
      <p:pic>
        <p:nvPicPr>
          <p:cNvPr id="612" name="Google Shape;61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2"/>
          <p:cNvSpPr txBox="1"/>
          <p:nvPr/>
        </p:nvSpPr>
        <p:spPr>
          <a:xfrm>
            <a:off x="234575" y="1410037"/>
            <a:ext cx="249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TTT  actuel : </a:t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KARDEGIC 75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PRAVASTATINE 20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RAMIPRIL 5 mg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BISOPROLOL </a:t>
            </a: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mg</a:t>
            </a:r>
            <a:endParaRPr i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" name="Google Shape;61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781" y="3202675"/>
            <a:ext cx="841707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30756" y="1316001"/>
            <a:ext cx="4156670" cy="114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93750" y="2610076"/>
            <a:ext cx="5913110" cy="1977798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2"/>
          <p:cNvSpPr/>
          <p:nvPr/>
        </p:nvSpPr>
        <p:spPr>
          <a:xfrm>
            <a:off x="3152450" y="3151400"/>
            <a:ext cx="487500" cy="181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42"/>
          <p:cNvSpPr/>
          <p:nvPr/>
        </p:nvSpPr>
        <p:spPr>
          <a:xfrm>
            <a:off x="3028775" y="3449000"/>
            <a:ext cx="632700" cy="181500"/>
          </a:xfrm>
          <a:prstGeom prst="ellipse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2"/>
          <p:cNvSpPr/>
          <p:nvPr/>
        </p:nvSpPr>
        <p:spPr>
          <a:xfrm>
            <a:off x="3048775" y="3746600"/>
            <a:ext cx="370200" cy="181500"/>
          </a:xfrm>
          <a:prstGeom prst="ellipse">
            <a:avLst/>
          </a:prstGeom>
          <a:noFill/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620" name="Google Shape;620;p42"/>
          <p:cNvSpPr/>
          <p:nvPr/>
        </p:nvSpPr>
        <p:spPr>
          <a:xfrm>
            <a:off x="2993750" y="3928100"/>
            <a:ext cx="542400" cy="152400"/>
          </a:xfrm>
          <a:prstGeom prst="ellipse">
            <a:avLst/>
          </a:prstGeom>
          <a:noFill/>
          <a:ln cap="flat" cmpd="sng" w="2857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42"/>
          <p:cNvSpPr/>
          <p:nvPr/>
        </p:nvSpPr>
        <p:spPr>
          <a:xfrm>
            <a:off x="2993750" y="4161925"/>
            <a:ext cx="841800" cy="216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42"/>
          <p:cNvSpPr txBox="1"/>
          <p:nvPr/>
        </p:nvSpPr>
        <p:spPr>
          <a:xfrm>
            <a:off x="1461829" y="3075150"/>
            <a:ext cx="1542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          IEC</a:t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2"/>
          <p:cNvSpPr txBox="1"/>
          <p:nvPr/>
        </p:nvSpPr>
        <p:spPr>
          <a:xfrm>
            <a:off x="2503213" y="3342500"/>
            <a:ext cx="487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BB</a:t>
            </a:r>
            <a:endParaRPr b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4" name="Google Shape;624;p42"/>
          <p:cNvCxnSpPr>
            <a:stCxn id="621" idx="6"/>
            <a:endCxn id="617" idx="6"/>
          </p:cNvCxnSpPr>
          <p:nvPr/>
        </p:nvCxnSpPr>
        <p:spPr>
          <a:xfrm rot="10800000">
            <a:off x="3639950" y="3242275"/>
            <a:ext cx="195600" cy="1027800"/>
          </a:xfrm>
          <a:prstGeom prst="curvedConnector3">
            <a:avLst>
              <a:gd fmla="val -121741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25" name="Google Shape;625;p42"/>
          <p:cNvSpPr txBox="1"/>
          <p:nvPr/>
        </p:nvSpPr>
        <p:spPr>
          <a:xfrm>
            <a:off x="2327528" y="3608275"/>
            <a:ext cx="63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42"/>
          <p:cNvSpPr txBox="1"/>
          <p:nvPr/>
        </p:nvSpPr>
        <p:spPr>
          <a:xfrm>
            <a:off x="2327528" y="3819900"/>
            <a:ext cx="63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SGLT2</a:t>
            </a:r>
            <a:endParaRPr b="1" sz="1420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76433" y="2457680"/>
            <a:ext cx="5000691" cy="19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2"/>
          <p:cNvSpPr txBox="1"/>
          <p:nvPr/>
        </p:nvSpPr>
        <p:spPr>
          <a:xfrm>
            <a:off x="2327525" y="4080500"/>
            <a:ext cx="632700" cy="12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ARNi</a:t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9" name="Google Shape;639;p43"/>
          <p:cNvCxnSpPr>
            <a:endCxn id="640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0" name="Google Shape;640;p43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41" name="Google Shape;641;p43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2" name="Google Shape;642;p43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première consultation IPA</a:t>
            </a:r>
            <a:endParaRPr/>
          </a:p>
        </p:txBody>
      </p:sp>
      <p:pic>
        <p:nvPicPr>
          <p:cNvPr id="643" name="Google Shape;64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3"/>
          <p:cNvSpPr txBox="1"/>
          <p:nvPr/>
        </p:nvSpPr>
        <p:spPr>
          <a:xfrm>
            <a:off x="234575" y="1410037"/>
            <a:ext cx="249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TTT  actuel : </a:t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KARDEGIC 75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PRAVASTATINE 20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RAMIPRIL 5 mg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BISOPROLOL 5 mg</a:t>
            </a:r>
            <a:endParaRPr i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9775" y="1370250"/>
            <a:ext cx="2724498" cy="337002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3"/>
          <p:cNvSpPr txBox="1"/>
          <p:nvPr/>
        </p:nvSpPr>
        <p:spPr>
          <a:xfrm>
            <a:off x="6415750" y="1410037"/>
            <a:ext cx="249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Modifications :</a:t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KARDEGIC 75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PRAVASTATINE 20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RAMIPRIL 10 mg</a:t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BISOPROLOL 5 mg</a:t>
            </a:r>
            <a:endParaRPr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b="1"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FORXIGA 10 mg</a:t>
            </a:r>
            <a:endParaRPr b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43"/>
          <p:cNvCxnSpPr>
            <a:endCxn id="645" idx="1"/>
          </p:cNvCxnSpPr>
          <p:nvPr/>
        </p:nvCxnSpPr>
        <p:spPr>
          <a:xfrm>
            <a:off x="2354075" y="3048662"/>
            <a:ext cx="7257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8" name="Google Shape;648;p43"/>
          <p:cNvCxnSpPr/>
          <p:nvPr/>
        </p:nvCxnSpPr>
        <p:spPr>
          <a:xfrm>
            <a:off x="5690050" y="3051974"/>
            <a:ext cx="7257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9" name="Google Shape;649;p43"/>
          <p:cNvSpPr/>
          <p:nvPr/>
        </p:nvSpPr>
        <p:spPr>
          <a:xfrm>
            <a:off x="3079775" y="2481000"/>
            <a:ext cx="487500" cy="181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3"/>
          <p:cNvSpPr/>
          <p:nvPr/>
        </p:nvSpPr>
        <p:spPr>
          <a:xfrm>
            <a:off x="3079775" y="3163250"/>
            <a:ext cx="632700" cy="181500"/>
          </a:xfrm>
          <a:prstGeom prst="ellipse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44"/>
          <p:cNvCxnSpPr>
            <a:endCxn id="662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2" name="Google Shape;662;p44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63" name="Google Shape;663;p44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4" name="Google Shape;664;p44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première consultation IPA</a:t>
            </a:r>
            <a:endParaRPr/>
          </a:p>
        </p:txBody>
      </p:sp>
      <p:pic>
        <p:nvPicPr>
          <p:cNvPr id="665" name="Google Shape;66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44"/>
          <p:cNvSpPr txBox="1"/>
          <p:nvPr/>
        </p:nvSpPr>
        <p:spPr>
          <a:xfrm>
            <a:off x="1671325" y="1581875"/>
            <a:ext cx="3802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Education thérapeuthique</a:t>
            </a:r>
            <a:r>
              <a:rPr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sur la pathologie (qu’est ce que </a:t>
            </a:r>
            <a:r>
              <a:rPr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l'insuffisance</a:t>
            </a:r>
            <a:r>
              <a:rPr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cardiaque ?)</a:t>
            </a:r>
            <a:endParaRPr sz="142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Apprentissage des signes d’alerte </a:t>
            </a:r>
            <a:r>
              <a:rPr b="1"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EPOF </a:t>
            </a:r>
            <a:r>
              <a:rPr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(sécurisation du patient)</a:t>
            </a:r>
            <a:endParaRPr sz="142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Bilan </a:t>
            </a:r>
            <a:r>
              <a:rPr b="1"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nutritionnel</a:t>
            </a:r>
            <a:r>
              <a:rPr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à la recherche d’une surconsommation de sel </a:t>
            </a:r>
            <a:endParaRPr sz="142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→ Bonne compréhension de la maladie par le patient, régime normosodé</a:t>
            </a:r>
            <a:endParaRPr sz="142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7" name="Google Shape;667;p44"/>
          <p:cNvPicPr preferRelativeResize="0"/>
          <p:nvPr/>
        </p:nvPicPr>
        <p:blipFill rotWithShape="1">
          <a:blip r:embed="rId7">
            <a:alphaModFix/>
          </a:blip>
          <a:srcRect b="0" l="0" r="2008" t="0"/>
          <a:stretch/>
        </p:blipFill>
        <p:spPr>
          <a:xfrm>
            <a:off x="6052675" y="1393600"/>
            <a:ext cx="2529300" cy="17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00675" y="3328750"/>
            <a:ext cx="2644374" cy="14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1900" y="2222718"/>
            <a:ext cx="956400" cy="97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1100" y="1581868"/>
            <a:ext cx="956400" cy="97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1" name="Google Shape;681;p45"/>
          <p:cNvCxnSpPr>
            <a:endCxn id="682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2" name="Google Shape;682;p45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83" name="Google Shape;683;p45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4" name="Google Shape;684;p45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première consultation IPA</a:t>
            </a:r>
            <a:endParaRPr/>
          </a:p>
        </p:txBody>
      </p:sp>
      <p:pic>
        <p:nvPicPr>
          <p:cNvPr id="685" name="Google Shape;68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5"/>
          <p:cNvSpPr txBox="1"/>
          <p:nvPr/>
        </p:nvSpPr>
        <p:spPr>
          <a:xfrm>
            <a:off x="1737475" y="1626075"/>
            <a:ext cx="3802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Prescription</a:t>
            </a: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 d’une </a:t>
            </a: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biologie de contrôle </a:t>
            </a: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dans 2 semaine avec Iono/créat (suite à l’OTM)</a:t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Automesure tensionnelle</a:t>
            </a: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  à faire dans 2-3 semaines </a:t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J’oriente le patient vers un centre d’</a:t>
            </a: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IRM cardiaque</a:t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J’informe le patient qu’il peut </a:t>
            </a: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bénéficier</a:t>
            </a: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 d’une </a:t>
            </a: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ALD</a:t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Consultation de </a:t>
            </a: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suivi IPA dans 3 semaines </a:t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7" name="Google Shape;68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5325" y="1348100"/>
            <a:ext cx="3203175" cy="16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00825" y="3098750"/>
            <a:ext cx="2885299" cy="11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9000" y="1683350"/>
            <a:ext cx="1016420" cy="7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0" name="Google Shape;700;p46"/>
          <p:cNvCxnSpPr>
            <a:endCxn id="701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1" name="Google Shape;701;p46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02" name="Google Shape;702;p46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3" name="Google Shape;703;p46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consultation de suivi IPA (+3 semaines)</a:t>
            </a:r>
            <a:endParaRPr/>
          </a:p>
        </p:txBody>
      </p:sp>
      <p:pic>
        <p:nvPicPr>
          <p:cNvPr id="704" name="Google Shape;70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46"/>
          <p:cNvSpPr txBox="1"/>
          <p:nvPr/>
        </p:nvSpPr>
        <p:spPr>
          <a:xfrm>
            <a:off x="1746350" y="1334425"/>
            <a:ext cx="6132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Le patient a eu sa chirurgie ORL, bon rétablissement dans les suites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RDV</a:t>
            </a: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IRM programmé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dans 4 mois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Patient toujours NYHA 2, pas de signe congestif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Bonne observance et tolérance du nouveau traitement, pas de lipothymie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Pas d’AMT,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il ne compte pas en acheter un (limité par le prix), TA 206/86 mmhg ce jour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Biologie  faite :</a:t>
            </a:r>
            <a:r>
              <a:rPr lang="fr" sz="142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 Ionogramme et créatinine conservés, toujours des BNP élevés</a:t>
            </a:r>
            <a:endParaRPr i="1"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347" y="1649937"/>
            <a:ext cx="646700" cy="507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0350" y="2881176"/>
            <a:ext cx="646700" cy="53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0347" y="4024000"/>
            <a:ext cx="646703" cy="6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9" name="Google Shape;719;p47"/>
          <p:cNvCxnSpPr>
            <a:endCxn id="720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0" name="Google Shape;720;p47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21" name="Google Shape;721;p47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2" name="Google Shape;722;p47"/>
          <p:cNvSpPr txBox="1"/>
          <p:nvPr/>
        </p:nvSpPr>
        <p:spPr>
          <a:xfrm>
            <a:off x="639000" y="425250"/>
            <a:ext cx="8505000" cy="10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consultation de suivi IPA (+3 semaines)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96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3" name="Google Shape;72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9775" y="1370250"/>
            <a:ext cx="2724498" cy="3370024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47"/>
          <p:cNvSpPr txBox="1"/>
          <p:nvPr/>
        </p:nvSpPr>
        <p:spPr>
          <a:xfrm>
            <a:off x="587075" y="1444912"/>
            <a:ext cx="249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TTT actuel :</a:t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KARDEGIC 75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PRAVASTATINE 20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RAMIPRIL 10 mg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BISOPROLOL 5 mg</a:t>
            </a:r>
            <a:endParaRPr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FORXIGA 10 mg</a:t>
            </a:r>
            <a:endParaRPr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6" name="Google Shape;726;p47"/>
          <p:cNvCxnSpPr>
            <a:endCxn id="724" idx="1"/>
          </p:cNvCxnSpPr>
          <p:nvPr/>
        </p:nvCxnSpPr>
        <p:spPr>
          <a:xfrm>
            <a:off x="2354075" y="3048662"/>
            <a:ext cx="7257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7" name="Google Shape;727;p47"/>
          <p:cNvCxnSpPr/>
          <p:nvPr/>
        </p:nvCxnSpPr>
        <p:spPr>
          <a:xfrm>
            <a:off x="5690050" y="3051974"/>
            <a:ext cx="7257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8" name="Google Shape;728;p47"/>
          <p:cNvSpPr txBox="1"/>
          <p:nvPr/>
        </p:nvSpPr>
        <p:spPr>
          <a:xfrm>
            <a:off x="6415750" y="1444900"/>
            <a:ext cx="2697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Modifications :</a:t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KARDEGIC 75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PRAVASTATINE 20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ENTRESTO 	49/51 mg x2</a:t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BISOPROLOL 5 mg</a:t>
            </a:r>
            <a:endParaRPr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FORXIGA 10 mg</a:t>
            </a:r>
            <a:endParaRPr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47"/>
          <p:cNvSpPr txBox="1"/>
          <p:nvPr/>
        </p:nvSpPr>
        <p:spPr>
          <a:xfrm>
            <a:off x="6362425" y="3237625"/>
            <a:ext cx="2697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(ENTRESTO à débuter 36 heures 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après l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’arrêt de l’IEC)</a:t>
            </a:r>
            <a:endParaRPr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47"/>
          <p:cNvSpPr/>
          <p:nvPr/>
        </p:nvSpPr>
        <p:spPr>
          <a:xfrm>
            <a:off x="3132350" y="2877075"/>
            <a:ext cx="761100" cy="181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47"/>
          <p:cNvSpPr/>
          <p:nvPr/>
        </p:nvSpPr>
        <p:spPr>
          <a:xfrm>
            <a:off x="3079775" y="2481000"/>
            <a:ext cx="491400" cy="181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2" name="Google Shape;742;p48"/>
          <p:cNvCxnSpPr>
            <a:endCxn id="743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3" name="Google Shape;743;p48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44" name="Google Shape;744;p48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5" name="Google Shape;745;p48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première consultation IPA</a:t>
            </a:r>
            <a:endParaRPr/>
          </a:p>
        </p:txBody>
      </p:sp>
      <p:pic>
        <p:nvPicPr>
          <p:cNvPr id="746" name="Google Shape;74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48"/>
          <p:cNvSpPr txBox="1"/>
          <p:nvPr/>
        </p:nvSpPr>
        <p:spPr>
          <a:xfrm>
            <a:off x="1737475" y="1626075"/>
            <a:ext cx="3802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Prescription d’une </a:t>
            </a: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biologie de contrôle </a:t>
            </a: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dans 2-3 semaines avec Iono/créat (suite à l’OTM)</a:t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Demande d’une </a:t>
            </a: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MAPA</a:t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Consultation de </a:t>
            </a: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suivi IPA dans 1 mois avec é</a:t>
            </a: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chocardiographie</a:t>
            </a: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Doppler complet</a:t>
            </a:r>
            <a:r>
              <a:rPr lang="fr" sz="142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 (AAG + statines ?)</a:t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8" name="Google Shape;748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000" y="1683350"/>
            <a:ext cx="1016420" cy="7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9" name="Google Shape;759;p49"/>
          <p:cNvCxnSpPr>
            <a:endCxn id="760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0" name="Google Shape;760;p49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61" name="Google Shape;761;p49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2" name="Google Shape;762;p49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consultation de suivi IPA (+1 mois)</a:t>
            </a:r>
            <a:endParaRPr/>
          </a:p>
        </p:txBody>
      </p:sp>
      <p:pic>
        <p:nvPicPr>
          <p:cNvPr id="763" name="Google Shape;76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49"/>
          <p:cNvSpPr txBox="1"/>
          <p:nvPr/>
        </p:nvSpPr>
        <p:spPr>
          <a:xfrm>
            <a:off x="1746350" y="1334425"/>
            <a:ext cx="6132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 patient se dit </a:t>
            </a: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moins limité dans les efforts,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pas de signe congestif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Bonne observance et tolérance du nouveau traitement, pas de lipothymie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Biologie  faite :</a:t>
            </a:r>
            <a:r>
              <a:rPr lang="fr" sz="142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 Ionogramme et créatinine conservés, amélioration des BNP (/2)</a:t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5" name="Google Shape;76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625" y="1479488"/>
            <a:ext cx="1009917" cy="7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Google Shape;776;p50"/>
          <p:cNvCxnSpPr>
            <a:endCxn id="777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7" name="Google Shape;777;p50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78" name="Google Shape;778;p50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9" name="Google Shape;779;p50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consultation de suivi IPA (+1 mois)</a:t>
            </a:r>
            <a:endParaRPr/>
          </a:p>
        </p:txBody>
      </p:sp>
      <p:pic>
        <p:nvPicPr>
          <p:cNvPr id="780" name="Google Shape;78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0024" y="1277975"/>
            <a:ext cx="5108774" cy="32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50"/>
          <p:cNvSpPr/>
          <p:nvPr/>
        </p:nvSpPr>
        <p:spPr>
          <a:xfrm>
            <a:off x="3671038" y="2958888"/>
            <a:ext cx="503700" cy="287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50"/>
          <p:cNvSpPr/>
          <p:nvPr/>
        </p:nvSpPr>
        <p:spPr>
          <a:xfrm>
            <a:off x="2408800" y="4304850"/>
            <a:ext cx="411600" cy="287700"/>
          </a:xfrm>
          <a:prstGeom prst="ellipse">
            <a:avLst/>
          </a:prstGeom>
          <a:noFill/>
          <a:ln cap="flat" cmpd="sng" w="2857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50"/>
          <p:cNvSpPr/>
          <p:nvPr/>
        </p:nvSpPr>
        <p:spPr>
          <a:xfrm>
            <a:off x="3730188" y="3468188"/>
            <a:ext cx="503700" cy="287700"/>
          </a:xfrm>
          <a:prstGeom prst="ellipse">
            <a:avLst/>
          </a:prstGeom>
          <a:noFill/>
          <a:ln cap="flat" cmpd="sng" w="2857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50"/>
          <p:cNvSpPr txBox="1"/>
          <p:nvPr/>
        </p:nvSpPr>
        <p:spPr>
          <a:xfrm>
            <a:off x="6359550" y="2406600"/>
            <a:ext cx="29097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MAPA :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157/60 mmHg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DIP nocturne &gt;10%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6" name="Google Shape;796;p51"/>
          <p:cNvCxnSpPr>
            <a:endCxn id="797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7" name="Google Shape;797;p51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98" name="Google Shape;798;p51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9" name="Google Shape;799;p51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consultation de suivi IPA (+1 mois)</a:t>
            </a:r>
            <a:endParaRPr/>
          </a:p>
        </p:txBody>
      </p:sp>
      <p:pic>
        <p:nvPicPr>
          <p:cNvPr id="800" name="Google Shape;80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51"/>
          <p:cNvSpPr txBox="1"/>
          <p:nvPr/>
        </p:nvSpPr>
        <p:spPr>
          <a:xfrm>
            <a:off x="6020325" y="1601625"/>
            <a:ext cx="2823000" cy="10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Amélioration de la FEVG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à 40-45% visuellement 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Calculée à </a:t>
            </a: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45% 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par la 3D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PRVG basses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2" name="Google Shape;802;p51" title="CARQUE 2 4C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2299" y="1458975"/>
            <a:ext cx="3850375" cy="28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576375" y="1520725"/>
            <a:ext cx="4548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Motif de consultation cardio :</a:t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Dyspnée évolutive depuis quelques années, de classe </a:t>
            </a: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NYHA</a:t>
            </a: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2 (effort modéré, petite côte)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Besoin d’un bilan cardio en vu d’une OP pour une tumeur ORL non métastatique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6007925" y="1520725"/>
            <a:ext cx="4548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TTT :</a:t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KARDEGIC 75 mg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ENALAPRIL VIATRIS 20 mg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PRAVASTATINE 20 mg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39000" y="2723325"/>
            <a:ext cx="4548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ATCD :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(2022) chirurgie prévue pour tumeur ORL 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Arthrodèse lombaire x3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(2005) AIT 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HTA et </a:t>
            </a: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HCT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Tabagisme sevré depuis 1994 estimé à 35 UPA 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8500" y="3609738"/>
            <a:ext cx="1009917" cy="7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6"/>
          <p:cNvCxnSpPr>
            <a:endCxn id="116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6" name="Google Shape;116;p16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7" name="Google Shape;117;p16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3" name="Google Shape;813;p52"/>
          <p:cNvCxnSpPr>
            <a:endCxn id="814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4" name="Google Shape;814;p52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15" name="Google Shape;815;p52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6" name="Google Shape;816;p52"/>
          <p:cNvSpPr txBox="1"/>
          <p:nvPr/>
        </p:nvSpPr>
        <p:spPr>
          <a:xfrm>
            <a:off x="639000" y="425250"/>
            <a:ext cx="8505000" cy="10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consultation de suivi IPA (+3 semaines)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96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7" name="Google Shape;81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9775" y="1370250"/>
            <a:ext cx="2724498" cy="3370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9" name="Google Shape;819;p52"/>
          <p:cNvCxnSpPr>
            <a:endCxn id="818" idx="1"/>
          </p:cNvCxnSpPr>
          <p:nvPr/>
        </p:nvCxnSpPr>
        <p:spPr>
          <a:xfrm>
            <a:off x="2354075" y="3048662"/>
            <a:ext cx="7257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0" name="Google Shape;820;p52"/>
          <p:cNvCxnSpPr/>
          <p:nvPr/>
        </p:nvCxnSpPr>
        <p:spPr>
          <a:xfrm>
            <a:off x="5690050" y="3051974"/>
            <a:ext cx="7257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1" name="Google Shape;821;p52"/>
          <p:cNvSpPr txBox="1"/>
          <p:nvPr/>
        </p:nvSpPr>
        <p:spPr>
          <a:xfrm>
            <a:off x="6415750" y="1444900"/>
            <a:ext cx="2697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Modifications </a:t>
            </a: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KARDEGIC 75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PRAVASTATINE 40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ENTRESTO 	97/103 mg x2</a:t>
            </a:r>
            <a:endParaRPr b="1"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b="1"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BISOPROLOL 10 mg</a:t>
            </a:r>
            <a:endParaRPr b="1"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FORXIGA 10 mg</a:t>
            </a:r>
            <a:endParaRPr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52"/>
          <p:cNvSpPr txBox="1"/>
          <p:nvPr/>
        </p:nvSpPr>
        <p:spPr>
          <a:xfrm>
            <a:off x="461400" y="1444900"/>
            <a:ext cx="2697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Traitement actuel</a:t>
            </a: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KARDEGIC 75 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PRAVASTATINE 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20 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mg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ENTRESTO 	49/51 mg x2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BISOPROLOL 5 mg</a:t>
            </a:r>
            <a:endParaRPr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FORXIGA 10 mg</a:t>
            </a:r>
            <a:endParaRPr sz="142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52"/>
          <p:cNvSpPr txBox="1"/>
          <p:nvPr/>
        </p:nvSpPr>
        <p:spPr>
          <a:xfrm>
            <a:off x="6234200" y="3870525"/>
            <a:ext cx="2697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Contrôle bio dans 2 semaines et suivi dans 3 mois</a:t>
            </a:r>
            <a:endParaRPr sz="142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4" name="Google Shape;834;p53"/>
          <p:cNvCxnSpPr>
            <a:endCxn id="835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5" name="Google Shape;835;p53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36" name="Google Shape;836;p53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7" name="Google Shape;837;p53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consultation de suivi IPA (+3 mois)</a:t>
            </a:r>
            <a:endParaRPr/>
          </a:p>
        </p:txBody>
      </p:sp>
      <p:pic>
        <p:nvPicPr>
          <p:cNvPr id="838" name="Google Shape;83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53"/>
          <p:cNvSpPr txBox="1"/>
          <p:nvPr/>
        </p:nvSpPr>
        <p:spPr>
          <a:xfrm>
            <a:off x="1746350" y="1334425"/>
            <a:ext cx="6132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Stable, NYHA 1,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pas de signe congestif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Bonne observance et tolérance 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du nouveau traitement, pas de lipothymie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ECG :</a:t>
            </a:r>
            <a:r>
              <a:rPr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FC 54 bpm, pas de trouble de conduction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 en consultation : 132/57 mmHg sans Hto</a:t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Biologie :</a:t>
            </a:r>
            <a:r>
              <a:rPr lang="fr" sz="142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 Ionogramme et créatinine conservés, amélioration des BNP (/2)</a:t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(5500 à 1200 en 5 mois)</a:t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0" name="Google Shape;840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625" y="1479488"/>
            <a:ext cx="1009917" cy="7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54"/>
          <p:cNvCxnSpPr>
            <a:endCxn id="852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2" name="Google Shape;852;p54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53" name="Google Shape;853;p54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4" name="Google Shape;854;p54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: consultation de suivi IPA (+3 mois)</a:t>
            </a:r>
            <a:endParaRPr/>
          </a:p>
        </p:txBody>
      </p:sp>
      <p:pic>
        <p:nvPicPr>
          <p:cNvPr id="855" name="Google Shape;85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54"/>
          <p:cNvSpPr txBox="1"/>
          <p:nvPr/>
        </p:nvSpPr>
        <p:spPr>
          <a:xfrm>
            <a:off x="6182675" y="2139900"/>
            <a:ext cx="2823000" cy="10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mélioration de la FEVG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à 50-55% visuellement 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Calculée à </a:t>
            </a: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par la  3D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PRVG basses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54"/>
          <p:cNvSpPr txBox="1"/>
          <p:nvPr/>
        </p:nvSpPr>
        <p:spPr>
          <a:xfrm>
            <a:off x="6182675" y="4112688"/>
            <a:ext cx="2823000" cy="10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→ Suivi bi-annuel</a:t>
            </a:r>
            <a:endParaRPr b="1"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8" name="Google Shape;858;p54" title="carque 3eme 4C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225" y="1721775"/>
            <a:ext cx="2697900" cy="20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54" title="carque 3eme PA.mp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49639" y="1721775"/>
            <a:ext cx="2672498" cy="200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56649" y="1721766"/>
            <a:ext cx="2697901" cy="2004397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54"/>
          <p:cNvSpPr/>
          <p:nvPr/>
        </p:nvSpPr>
        <p:spPr>
          <a:xfrm>
            <a:off x="8313325" y="2719338"/>
            <a:ext cx="511800" cy="216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54"/>
          <p:cNvSpPr txBox="1"/>
          <p:nvPr/>
        </p:nvSpPr>
        <p:spPr>
          <a:xfrm>
            <a:off x="1158800" y="3802500"/>
            <a:ext cx="4254900" cy="10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Amélioration de la FEVG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à 50-55% visuellement 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Calculée à </a:t>
            </a: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r>
              <a:rPr b="1"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par la  3D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PRVG basses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Débit normalisé </a:t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3" name="Google Shape;873;p55"/>
          <p:cNvCxnSpPr>
            <a:endCxn id="874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4" name="Google Shape;874;p55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75" name="Google Shape;875;p55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6" name="Google Shape;876;p55"/>
          <p:cNvSpPr txBox="1"/>
          <p:nvPr/>
        </p:nvSpPr>
        <p:spPr>
          <a:xfrm>
            <a:off x="639000" y="425250"/>
            <a:ext cx="8505000" cy="10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Objectif d’OTM et mortalité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96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7" name="Google Shape;87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1800" y="1370263"/>
            <a:ext cx="2724498" cy="3370024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55"/>
          <p:cNvSpPr/>
          <p:nvPr/>
        </p:nvSpPr>
        <p:spPr>
          <a:xfrm>
            <a:off x="1191800" y="2880388"/>
            <a:ext cx="2632500" cy="193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880" name="Google Shape;880;p55"/>
          <p:cNvSpPr/>
          <p:nvPr/>
        </p:nvSpPr>
        <p:spPr>
          <a:xfrm>
            <a:off x="1191800" y="3190113"/>
            <a:ext cx="2632500" cy="193500"/>
          </a:xfrm>
          <a:prstGeom prst="rect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155CC"/>
              </a:solidFill>
            </a:endParaRPr>
          </a:p>
        </p:txBody>
      </p:sp>
      <p:sp>
        <p:nvSpPr>
          <p:cNvPr id="881" name="Google Shape;881;p55"/>
          <p:cNvSpPr/>
          <p:nvPr/>
        </p:nvSpPr>
        <p:spPr>
          <a:xfrm>
            <a:off x="1191800" y="4433113"/>
            <a:ext cx="2632500" cy="1935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155CC"/>
              </a:solidFill>
            </a:endParaRPr>
          </a:p>
        </p:txBody>
      </p:sp>
      <p:sp>
        <p:nvSpPr>
          <p:cNvPr id="882" name="Google Shape;882;p55"/>
          <p:cNvSpPr/>
          <p:nvPr/>
        </p:nvSpPr>
        <p:spPr>
          <a:xfrm>
            <a:off x="1191797" y="3822413"/>
            <a:ext cx="369300" cy="338700"/>
          </a:xfrm>
          <a:prstGeom prst="ellipse">
            <a:avLst/>
          </a:prstGeom>
          <a:noFill/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883" name="Google Shape;883;p55"/>
          <p:cNvSpPr txBox="1"/>
          <p:nvPr/>
        </p:nvSpPr>
        <p:spPr>
          <a:xfrm>
            <a:off x="4445325" y="1993150"/>
            <a:ext cx="35652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9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b="1" lang="fr" sz="19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Réduction</a:t>
            </a:r>
            <a:r>
              <a:rPr b="1" lang="fr" sz="19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de la mortalité</a:t>
            </a:r>
            <a:endParaRPr b="1" sz="19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9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Réduction des hospitalisations</a:t>
            </a:r>
            <a:endParaRPr b="1" sz="19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92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Amélioration de la qualité de vie du patient</a:t>
            </a:r>
            <a:endParaRPr b="1" sz="19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6"/>
          <p:cNvSpPr txBox="1"/>
          <p:nvPr>
            <p:ph type="ctrTitle"/>
          </p:nvPr>
        </p:nvSpPr>
        <p:spPr>
          <a:xfrm>
            <a:off x="129108" y="3860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Merci de votre attention</a:t>
            </a:r>
            <a:endParaRPr sz="296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56"/>
          <p:cNvSpPr txBox="1"/>
          <p:nvPr>
            <p:ph idx="1" type="subTitle"/>
          </p:nvPr>
        </p:nvSpPr>
        <p:spPr>
          <a:xfrm>
            <a:off x="311688" y="28765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3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Temps des questions</a:t>
            </a:r>
            <a:endParaRPr i="1" sz="23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2" name="Google Shape;89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8" name="Google Shape;898;p56"/>
          <p:cNvCxnSpPr>
            <a:endCxn id="899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9" name="Google Shape;899;p56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00" name="Google Shape;900;p56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01" name="Google Shape;90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517975" y="1634075"/>
            <a:ext cx="5713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MDV :</a:t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Architecte retraité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Vie seul en maison (3 enfants non présents), pas d’aide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Mobilité : se déplace avec une canne</a:t>
            </a:r>
            <a:b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Prise des traitements : seul et observant 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Alimentation équilibrée (pas de surconsommation de produit sodés)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Activité physique : limitée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6400" y="3609738"/>
            <a:ext cx="1009917" cy="7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4443100" y="46284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4400175" y="4120500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7"/>
          <p:cNvCxnSpPr>
            <a:endCxn id="135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p17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6" name="Google Shape;136;p17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517975" y="1634075"/>
            <a:ext cx="6834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Derniers examens réalisés</a:t>
            </a: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Notion d’un dernier bilan cardio en 2017 (5 ans) qui était normal selon le patient (pas de CR). Pas de suivi depuis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Pas de doppler de référence 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i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Pas de biologie </a:t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6400" y="3609738"/>
            <a:ext cx="1009917" cy="7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8"/>
          <p:cNvCxnSpPr>
            <a:endCxn id="148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" name="Google Shape;148;p18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9" name="Google Shape;149;p18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0" name="Google Shape;15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18"/>
          <p:cNvCxnSpPr>
            <a:endCxn id="156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18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7" name="Google Shape;157;p18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163" name="Google Shape;16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/>
        </p:nvSpPr>
        <p:spPr>
          <a:xfrm>
            <a:off x="517975" y="1634075"/>
            <a:ext cx="4613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Examen clinique :</a:t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66 kg / 163 cm IMC : 24,8 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TA : 183/97mmHg, pas de mesures en ambulatoire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Présente</a:t>
            </a: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une dyspnée d’effort NYHA 2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Auscultation cardio-pulmonaire sans particularité. 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87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20"/>
              <a:buFont typeface="Calibri"/>
              <a:buChar char="-"/>
            </a:pPr>
            <a:r>
              <a:rPr lang="fr" sz="142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Pas de signe d'insuffisance cardiaque.</a:t>
            </a:r>
            <a:endParaRPr sz="142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7235" y="3589650"/>
            <a:ext cx="961239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19"/>
          <p:cNvCxnSpPr>
            <a:endCxn id="173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p19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4" name="Google Shape;174;p19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250" y="1380774"/>
            <a:ext cx="6532851" cy="324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5099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559175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0"/>
          <p:cNvCxnSpPr>
            <a:endCxn id="189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20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0" name="Google Shape;190;p20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/>
          <p:nvPr/>
        </p:nvSpPr>
        <p:spPr>
          <a:xfrm>
            <a:off x="639000" y="425250"/>
            <a:ext cx="850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6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Mr C. 78 ans consulte pour dyspnée NYHA 2</a:t>
            </a:r>
            <a:endParaRPr/>
          </a:p>
        </p:txBody>
      </p:sp>
      <p:pic>
        <p:nvPicPr>
          <p:cNvPr id="196" name="Google Shape;19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4401525"/>
            <a:ext cx="128840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250" y="1380774"/>
            <a:ext cx="6532851" cy="324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1"/>
          <p:cNvSpPr txBox="1"/>
          <p:nvPr/>
        </p:nvSpPr>
        <p:spPr>
          <a:xfrm>
            <a:off x="7461700" y="2103875"/>
            <a:ext cx="1621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B5394"/>
                </a:solidFill>
              </a:rPr>
              <a:t>Rythme sinusal à </a:t>
            </a:r>
            <a:r>
              <a:rPr b="1" lang="fr">
                <a:solidFill>
                  <a:srgbClr val="0B5394"/>
                </a:solidFill>
              </a:rPr>
              <a:t>83 bpm  </a:t>
            </a:r>
            <a:endParaRPr b="1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B5394"/>
                </a:solidFill>
              </a:rPr>
              <a:t>Présence d’une ESA</a:t>
            </a:r>
            <a:endParaRPr b="1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200" name="Google Shape;200;p21"/>
          <p:cNvCxnSpPr/>
          <p:nvPr/>
        </p:nvCxnSpPr>
        <p:spPr>
          <a:xfrm>
            <a:off x="3279750" y="3824350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" name="Google Shape;201;p21"/>
          <p:cNvCxnSpPr/>
          <p:nvPr/>
        </p:nvCxnSpPr>
        <p:spPr>
          <a:xfrm>
            <a:off x="3686300" y="3818250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2" name="Google Shape;202;p21"/>
          <p:cNvCxnSpPr/>
          <p:nvPr/>
        </p:nvCxnSpPr>
        <p:spPr>
          <a:xfrm>
            <a:off x="4117050" y="3752825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21"/>
          <p:cNvCxnSpPr/>
          <p:nvPr/>
        </p:nvCxnSpPr>
        <p:spPr>
          <a:xfrm>
            <a:off x="4572000" y="3752825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21"/>
          <p:cNvCxnSpPr/>
          <p:nvPr/>
        </p:nvCxnSpPr>
        <p:spPr>
          <a:xfrm>
            <a:off x="4990650" y="3752825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5" name="Google Shape;205;p21"/>
          <p:cNvCxnSpPr/>
          <p:nvPr/>
        </p:nvCxnSpPr>
        <p:spPr>
          <a:xfrm>
            <a:off x="5276175" y="3752825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" name="Google Shape;206;p21"/>
          <p:cNvCxnSpPr/>
          <p:nvPr/>
        </p:nvCxnSpPr>
        <p:spPr>
          <a:xfrm>
            <a:off x="5864275" y="3752825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7" name="Google Shape;207;p21"/>
          <p:cNvCxnSpPr/>
          <p:nvPr/>
        </p:nvCxnSpPr>
        <p:spPr>
          <a:xfrm>
            <a:off x="6319225" y="3752825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8" name="Google Shape;208;p21"/>
          <p:cNvCxnSpPr/>
          <p:nvPr/>
        </p:nvCxnSpPr>
        <p:spPr>
          <a:xfrm>
            <a:off x="6786300" y="3752825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9" name="Google Shape;209;p21"/>
          <p:cNvCxnSpPr/>
          <p:nvPr/>
        </p:nvCxnSpPr>
        <p:spPr>
          <a:xfrm>
            <a:off x="2873200" y="3818250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0" name="Google Shape;210;p21"/>
          <p:cNvCxnSpPr/>
          <p:nvPr/>
        </p:nvCxnSpPr>
        <p:spPr>
          <a:xfrm>
            <a:off x="2442450" y="3818250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" name="Google Shape;211;p21"/>
          <p:cNvCxnSpPr/>
          <p:nvPr/>
        </p:nvCxnSpPr>
        <p:spPr>
          <a:xfrm>
            <a:off x="1987500" y="3824350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2" name="Google Shape;212;p21"/>
          <p:cNvCxnSpPr/>
          <p:nvPr/>
        </p:nvCxnSpPr>
        <p:spPr>
          <a:xfrm>
            <a:off x="1532550" y="3818250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3" name="Google Shape;213;p21"/>
          <p:cNvCxnSpPr/>
          <p:nvPr/>
        </p:nvCxnSpPr>
        <p:spPr>
          <a:xfrm>
            <a:off x="1198600" y="3752825"/>
            <a:ext cx="0" cy="2178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4" name="Google Shape;2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82250"/>
            <a:ext cx="761250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7500" y="4740275"/>
            <a:ext cx="7771976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p21"/>
          <p:cNvCxnSpPr>
            <a:endCxn id="218" idx="1"/>
          </p:cNvCxnSpPr>
          <p:nvPr/>
        </p:nvCxnSpPr>
        <p:spPr>
          <a:xfrm flipH="1" rot="10800000">
            <a:off x="1032300" y="4909625"/>
            <a:ext cx="2697900" cy="19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8" name="Google Shape;218;p21"/>
          <p:cNvSpPr txBox="1"/>
          <p:nvPr/>
        </p:nvSpPr>
        <p:spPr>
          <a:xfrm>
            <a:off x="3730200" y="4740275"/>
            <a:ext cx="16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Webinaire IPA Cardio</a:t>
            </a:r>
            <a:endParaRPr b="1" sz="10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9" name="Google Shape;219;p21"/>
          <p:cNvCxnSpPr/>
          <p:nvPr/>
        </p:nvCxnSpPr>
        <p:spPr>
          <a:xfrm flipH="1" rot="10800000">
            <a:off x="5131375" y="4904975"/>
            <a:ext cx="3450600" cy="9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