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89" r:id="rId2"/>
    <p:sldId id="290" r:id="rId3"/>
    <p:sldId id="261" r:id="rId4"/>
    <p:sldId id="277" r:id="rId5"/>
    <p:sldId id="301" r:id="rId6"/>
    <p:sldId id="262" r:id="rId7"/>
    <p:sldId id="265" r:id="rId8"/>
    <p:sldId id="263" r:id="rId9"/>
    <p:sldId id="264" r:id="rId10"/>
    <p:sldId id="287" r:id="rId11"/>
    <p:sldId id="266" r:id="rId12"/>
    <p:sldId id="276" r:id="rId13"/>
    <p:sldId id="281" r:id="rId14"/>
    <p:sldId id="283" r:id="rId15"/>
    <p:sldId id="284" r:id="rId16"/>
    <p:sldId id="260" r:id="rId17"/>
    <p:sldId id="29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00" r:id="rId4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4B9-DB9A-431D-946E-DCBC21C8521B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E467F-189C-43E2-BC2E-4BC2C1B2A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75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54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67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2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2207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59326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 defTabSz="1219169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1219169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1219169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1219169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1219169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92100">
              <a:defRPr sz="9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56186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08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96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98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98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3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90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1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2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0185-BE24-4258-BA05-547D38DA2735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3536-317A-40F2-85CD-68A9D39F1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1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71774"/>
          </a:xfrm>
          <a:solidFill>
            <a:schemeClr val="bg2"/>
          </a:solidFill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 en charge spécifique du sujet âgé en cardiologie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Elena CHIDLOVSKII</a:t>
            </a:r>
          </a:p>
          <a:p>
            <a:r>
              <a:rPr lang="fr-FR" dirty="0"/>
              <a:t>Cardio-gériatre, CHU de Grenoble et des Alpes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45" y="4961851"/>
            <a:ext cx="1280271" cy="12071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014" y="5016721"/>
            <a:ext cx="1956986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2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79" y="552220"/>
            <a:ext cx="8473183" cy="6065650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522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287" y="212805"/>
            <a:ext cx="3342399" cy="113523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0620"/>
            <a:ext cx="10515600" cy="848503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faire en pratique?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09991"/>
            <a:ext cx="10583487" cy="4841182"/>
          </a:xfrm>
        </p:spPr>
        <p:txBody>
          <a:bodyPr>
            <a:norm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TRST </a:t>
            </a:r>
            <a:r>
              <a:rPr lang="fr-FR" sz="2400" i="1" dirty="0"/>
              <a:t>(Triage </a:t>
            </a:r>
            <a:r>
              <a:rPr lang="fr-FR" sz="2400" i="1" dirty="0" err="1"/>
              <a:t>Risk</a:t>
            </a:r>
            <a:r>
              <a:rPr lang="fr-FR" sz="2400" i="1" dirty="0"/>
              <a:t> Screening </a:t>
            </a:r>
            <a:r>
              <a:rPr lang="fr-FR" sz="2400" i="1" dirty="0" err="1"/>
              <a:t>Tool</a:t>
            </a:r>
            <a:r>
              <a:rPr lang="fr-FR" sz="2400" i="1" dirty="0"/>
              <a:t>)</a:t>
            </a:r>
            <a:r>
              <a:rPr lang="fr-FR" sz="2400" dirty="0"/>
              <a:t> validé en service d’urgences, risque élevé de ré-hospitalisation et d’événements défavorables s’il est ≥ 2.</a:t>
            </a:r>
            <a:endParaRPr lang="fr-FR" sz="2400" i="1" dirty="0"/>
          </a:p>
          <a:p>
            <a:pPr lvl="1"/>
            <a:r>
              <a:rPr lang="fr-FR" sz="1800" dirty="0"/>
              <a:t>troubles cognitifs</a:t>
            </a:r>
          </a:p>
          <a:p>
            <a:pPr lvl="1"/>
            <a:r>
              <a:rPr lang="fr-FR" sz="1800" dirty="0"/>
              <a:t>troubles de la marche, des transferts ou chutes récentes </a:t>
            </a:r>
          </a:p>
          <a:p>
            <a:pPr lvl="1"/>
            <a:r>
              <a:rPr lang="fr-FR" sz="1800" dirty="0" err="1"/>
              <a:t>polymédication</a:t>
            </a:r>
            <a:r>
              <a:rPr lang="fr-FR" sz="1800" dirty="0"/>
              <a:t> (&gt; 5 médicaments par jour)</a:t>
            </a:r>
          </a:p>
          <a:p>
            <a:pPr lvl="1"/>
            <a:r>
              <a:rPr lang="fr-FR" sz="1800" dirty="0"/>
              <a:t>ATCD d’hospitalisation depuis 90 jours ou d’admission aux urgences depuis 30 jours</a:t>
            </a:r>
          </a:p>
          <a:p>
            <a:pPr lvl="1"/>
            <a:r>
              <a:rPr lang="fr-FR" sz="1800" dirty="0"/>
              <a:t>Perte de 2 points ADL en 15 jours ou isolement social</a:t>
            </a: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de l’horloge</a:t>
            </a:r>
          </a:p>
          <a:p>
            <a:endParaRPr lang="fr-FR" sz="2200" b="1" dirty="0"/>
          </a:p>
          <a:p>
            <a:pPr marL="0" indent="0">
              <a:buNone/>
            </a:pPr>
            <a:endParaRPr lang="fr-FR" sz="2200" b="1" dirty="0"/>
          </a:p>
          <a:p>
            <a:endParaRPr lang="fr-FR" sz="22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756" y="3893640"/>
            <a:ext cx="2751506" cy="261574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11" y="4646817"/>
            <a:ext cx="1624161" cy="13233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870" y="4472245"/>
            <a:ext cx="6334304" cy="161397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813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>
            <a:spLocks noGrp="1"/>
          </p:cNvSpPr>
          <p:nvPr>
            <p:ph type="title"/>
          </p:nvPr>
        </p:nvSpPr>
        <p:spPr>
          <a:xfrm>
            <a:off x="532015" y="274638"/>
            <a:ext cx="10843703" cy="850900"/>
          </a:xfrm>
        </p:spPr>
        <p:txBody>
          <a:bodyPr>
            <a:normAutofit fontScale="90000"/>
          </a:bodyPr>
          <a:lstStyle/>
          <a:p>
            <a:r>
              <a:rPr lang="fr-FR" alt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Pharmacocinétique des médicaments</a:t>
            </a:r>
            <a:r>
              <a:rPr lang="fr-FR" altLang="fr-FR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fr-FR" altLang="fr-FR" sz="2000" dirty="0">
                <a:solidFill>
                  <a:srgbClr val="C00000"/>
                </a:solidFill>
              </a:rPr>
            </a:br>
            <a:r>
              <a:rPr lang="fr-FR" altLang="fr-FR" sz="2000" dirty="0">
                <a:solidFill>
                  <a:srgbClr val="C00000"/>
                </a:solidFill>
              </a:rPr>
              <a:t>                                                                                                </a:t>
            </a:r>
            <a:r>
              <a:rPr lang="fr-FR" altLang="fr-FR" sz="2000" b="1" dirty="0">
                <a:solidFill>
                  <a:srgbClr val="C00000"/>
                </a:solidFill>
              </a:rPr>
              <a:t>Absorption, Distribution, Métabolisme, Excrétion</a:t>
            </a:r>
            <a:br>
              <a:rPr lang="fr-FR" altLang="fr-FR" sz="1800" dirty="0"/>
            </a:br>
            <a:endParaRPr lang="fr-FR" alt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838" y="1081283"/>
            <a:ext cx="11661732" cy="5327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  <a:r>
              <a:rPr lang="fr-FR" sz="1800" dirty="0"/>
              <a:t> peu modifiée (sauf iatrogénie) : </a:t>
            </a:r>
          </a:p>
          <a:p>
            <a:pPr lvl="1">
              <a:defRPr/>
            </a:pPr>
            <a:r>
              <a:rPr lang="fr-FR" sz="1400" dirty="0"/>
              <a:t>réduction de la surface de l'intestin grêle</a:t>
            </a:r>
          </a:p>
          <a:p>
            <a:pPr lvl="1">
              <a:defRPr/>
            </a:pPr>
            <a:r>
              <a:rPr lang="fr-FR" sz="1400" dirty="0"/>
              <a:t>l'élévation du pH gastrique</a:t>
            </a:r>
          </a:p>
          <a:p>
            <a:pPr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fr-FR" sz="1800" dirty="0"/>
              <a:t> dans les compartiments du corps : </a:t>
            </a:r>
          </a:p>
          <a:p>
            <a:pPr lvl="1">
              <a:defRPr/>
            </a:pPr>
            <a:r>
              <a:rPr lang="fr-FR" sz="1800" b="1" dirty="0"/>
              <a:t>Perte ostéo-musculaire</a:t>
            </a:r>
            <a:r>
              <a:rPr lang="fr-FR" sz="1400" dirty="0"/>
              <a:t> et </a:t>
            </a:r>
            <a:r>
              <a:rPr lang="fr-FR" sz="1800" b="1" dirty="0"/>
              <a:t>gain adipeux</a:t>
            </a:r>
            <a:r>
              <a:rPr lang="fr-FR" sz="1400" dirty="0"/>
              <a:t>, volumes de distribution entre masse grasse et masse maigre modifiés, médicaments lipophiles stockés puis </a:t>
            </a:r>
            <a:r>
              <a:rPr lang="fr-FR" sz="1400" dirty="0" err="1"/>
              <a:t>relargués</a:t>
            </a:r>
            <a:r>
              <a:rPr lang="fr-FR" sz="1400" dirty="0"/>
              <a:t> (BZD)</a:t>
            </a:r>
          </a:p>
          <a:p>
            <a:pPr lvl="1">
              <a:defRPr/>
            </a:pPr>
            <a:r>
              <a:rPr lang="fr-FR" sz="1800" b="1" dirty="0" err="1"/>
              <a:t>Hypoprotidémie</a:t>
            </a:r>
            <a:r>
              <a:rPr lang="fr-FR" sz="1600" dirty="0"/>
              <a:t> </a:t>
            </a:r>
            <a:r>
              <a:rPr lang="fr-FR" sz="1400" dirty="0"/>
              <a:t>et l'</a:t>
            </a:r>
            <a:r>
              <a:rPr lang="fr-FR" sz="1400" b="1" dirty="0"/>
              <a:t>hémoconcentration,</a:t>
            </a:r>
            <a:r>
              <a:rPr lang="fr-FR" sz="1400" dirty="0"/>
              <a:t> patients dénutris ou maladie aiguë : risque de surdosage des médicaments fortement fixés aux protéines plasmatiques. </a:t>
            </a:r>
            <a:r>
              <a:rPr lang="fr-FR" sz="1200" dirty="0"/>
              <a:t>Exemple : les AVK</a:t>
            </a:r>
          </a:p>
          <a:p>
            <a:pPr lvl="1">
              <a:defRPr/>
            </a:pPr>
            <a:r>
              <a:rPr lang="fr-FR" sz="1800" dirty="0"/>
              <a:t>Modification </a:t>
            </a:r>
            <a:r>
              <a:rPr lang="fr-FR" sz="1800" b="1" dirty="0"/>
              <a:t>perméabilité barrière hémato-encéphalique</a:t>
            </a:r>
            <a:r>
              <a:rPr lang="fr-FR" sz="1800" dirty="0"/>
              <a:t> : plus grande sensibilité aux médicaments agissant au niveau du système nerveux central (effet sédatif)</a:t>
            </a:r>
          </a:p>
          <a:p>
            <a:pPr>
              <a:defRPr/>
            </a:pP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Métabolisme</a:t>
            </a:r>
            <a:r>
              <a:rPr lang="fr-FR" sz="1800" dirty="0"/>
              <a:t> hépatique :</a:t>
            </a:r>
          </a:p>
          <a:p>
            <a:pPr lvl="1">
              <a:defRPr/>
            </a:pPr>
            <a:r>
              <a:rPr lang="fr-FR" sz="1400" dirty="0"/>
              <a:t>Système enzymatique du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 P-450 diminue</a:t>
            </a:r>
          </a:p>
          <a:p>
            <a:pPr lvl="1">
              <a:defRPr/>
            </a:pPr>
            <a:r>
              <a:rPr lang="fr-FR" sz="1400" dirty="0"/>
              <a:t>Métabolisme de 1</a:t>
            </a:r>
            <a:r>
              <a:rPr lang="fr-FR" sz="1400" baseline="30000" dirty="0"/>
              <a:t>er</a:t>
            </a:r>
            <a:r>
              <a:rPr lang="fr-FR" sz="1400" dirty="0"/>
              <a:t> passage (généralement hépatique, avant passage dans la circulation systémique) baisse d'environ 1%/an après 40 ans. </a:t>
            </a:r>
          </a:p>
          <a:p>
            <a:pPr lvl="1">
              <a:defRPr/>
            </a:pPr>
            <a:r>
              <a:rPr lang="fr-FR" sz="1400" dirty="0"/>
              <a:t>métabolisme hépatique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diminué</a:t>
            </a:r>
            <a:r>
              <a:rPr lang="fr-FR" sz="1400" dirty="0"/>
              <a:t> par le tabagisme, diminution du débit sanguin hépatique chez les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insuffisants cardiaques</a:t>
            </a:r>
            <a:r>
              <a:rPr lang="fr-FR" sz="1400" dirty="0"/>
              <a:t> et la prise de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médicaments inducteurs ou inhibiteurs du cytochrome P-450</a:t>
            </a:r>
            <a:endParaRPr lang="fr-FR" sz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Excrétion</a:t>
            </a:r>
            <a:r>
              <a:rPr lang="fr-FR" sz="1800" dirty="0"/>
              <a:t> rénale:</a:t>
            </a:r>
          </a:p>
          <a:p>
            <a:pPr lvl="1">
              <a:defRPr/>
            </a:pPr>
            <a:r>
              <a:rPr lang="fr-FR" sz="1400" dirty="0"/>
              <a:t>Après 40 ans, 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taux de filtration glomérulaire diminue </a:t>
            </a:r>
            <a:r>
              <a:rPr lang="fr-FR" sz="1400" dirty="0"/>
              <a:t>en moyenne de 8 </a:t>
            </a:r>
            <a:r>
              <a:rPr lang="fr-FR" sz="1400" dirty="0" err="1"/>
              <a:t>mL</a:t>
            </a:r>
            <a:r>
              <a:rPr lang="fr-FR" sz="1400" dirty="0"/>
              <a:t>/min 1,73 m</a:t>
            </a:r>
            <a:r>
              <a:rPr lang="fr-FR" sz="1400" baseline="30000" dirty="0"/>
              <a:t>2</a:t>
            </a:r>
            <a:r>
              <a:rPr lang="fr-FR" sz="1400" dirty="0"/>
              <a:t>/décennie</a:t>
            </a:r>
            <a:r>
              <a:rPr lang="fr-FR" sz="700" dirty="0"/>
              <a:t> </a:t>
            </a:r>
          </a:p>
          <a:p>
            <a:pPr lvl="1">
              <a:defRPr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DFG</a:t>
            </a:r>
            <a:r>
              <a:rPr lang="fr-FR" sz="1400" dirty="0"/>
              <a:t> (formule Cockcroft-Gault, MDRD et CKD-EPI) pour adapter les posologies, la plupart des médicaments éliminés par le rein </a:t>
            </a:r>
          </a:p>
        </p:txBody>
      </p:sp>
    </p:spTree>
    <p:extLst>
      <p:ext uri="{BB962C8B-B14F-4D97-AF65-F5344CB8AC3E}">
        <p14:creationId xmlns:p14="http://schemas.microsoft.com/office/powerpoint/2010/main" val="241918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991"/>
            <a:ext cx="10515600" cy="1014788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Pharmacodynamie</a:t>
            </a:r>
            <a:r>
              <a:rPr lang="fr-F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fr-FR" dirty="0"/>
              <a:t> </a:t>
            </a:r>
            <a:r>
              <a:rPr lang="fr-FR" sz="2800" dirty="0">
                <a:solidFill>
                  <a:srgbClr val="C00000"/>
                </a:solidFill>
              </a:rPr>
              <a:t>effets des médicaments sur l'organisme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Vieillissement cardiaque</a:t>
            </a:r>
            <a:r>
              <a:rPr lang="fr-FR" dirty="0"/>
              <a:t>, perte du contingent de cellules nodales : </a:t>
            </a:r>
          </a:p>
          <a:p>
            <a:pPr lvl="1"/>
            <a:r>
              <a:rPr lang="fr-FR" dirty="0"/>
              <a:t>sensibilité aux traitement avec troubles du rythme, voire blocs </a:t>
            </a:r>
            <a:r>
              <a:rPr lang="fr-FR" dirty="0" err="1"/>
              <a:t>conductifs</a:t>
            </a:r>
            <a:endParaRPr lang="fr-FR" dirty="0"/>
          </a:p>
          <a:p>
            <a:pPr lvl="1"/>
            <a:r>
              <a:rPr lang="fr-FR" dirty="0"/>
              <a:t>hypotension orthostatique avec risque de chutes, fractures</a:t>
            </a:r>
          </a:p>
          <a:p>
            <a:pPr lvl="1"/>
            <a:r>
              <a:rPr lang="fr-FR" dirty="0"/>
              <a:t>risque d’HTO </a:t>
            </a:r>
            <a:r>
              <a:rPr lang="fr-FR" dirty="0" err="1"/>
              <a:t>asympaticotonique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Après 65 ans, </a:t>
            </a:r>
            <a:r>
              <a:rPr lang="fr-FR" b="1" dirty="0"/>
              <a:t>activité du SRA et du système sympathique diminue</a:t>
            </a:r>
            <a:endParaRPr lang="fr-FR" dirty="0"/>
          </a:p>
          <a:p>
            <a:pPr lvl="1"/>
            <a:r>
              <a:rPr lang="fr-FR" dirty="0"/>
              <a:t>blocage SRA électif moins efficace</a:t>
            </a:r>
          </a:p>
          <a:p>
            <a:pPr lvl="1"/>
            <a:r>
              <a:rPr lang="fr-FR" dirty="0"/>
              <a:t>réponse tensionnelle est inadéquate</a:t>
            </a:r>
          </a:p>
          <a:p>
            <a:pPr lvl="1"/>
            <a:r>
              <a:rPr lang="fr-FR" dirty="0"/>
              <a:t>bénéfice sur les organes cibles n’est pas obtenu</a:t>
            </a:r>
          </a:p>
          <a:p>
            <a:r>
              <a:rPr lang="fr-FR" b="1" dirty="0"/>
              <a:t>Blocage du SRA délétère dans certaines situations critiques</a:t>
            </a:r>
          </a:p>
          <a:p>
            <a:pPr lvl="1"/>
            <a:r>
              <a:rPr lang="fr-FR" dirty="0"/>
              <a:t>SRA permet de lutter contre la déshydratation</a:t>
            </a:r>
          </a:p>
          <a:p>
            <a:pPr lvl="1"/>
            <a:r>
              <a:rPr lang="fr-FR" dirty="0"/>
              <a:t>SRA réagir aux situations de stress naturelles ou iatrogènes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Coexistence avec de multiples pathologies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Aggravation par des épisodes aigus intercurrents : déshydratation, décompensation cardiaque, maladies infectieuse </a:t>
            </a:r>
          </a:p>
          <a:p>
            <a:pPr marL="0" indent="0">
              <a:buNone/>
            </a:pPr>
            <a:r>
              <a:rPr lang="fr-FR" dirty="0"/>
              <a:t>                    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2981194" y="5515536"/>
            <a:ext cx="973687" cy="2714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90600" y="4723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4107282" y="5463827"/>
            <a:ext cx="5227137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fr-FR" sz="2400" dirty="0"/>
              <a:t>à l’origine d’un accident médicamenteux</a:t>
            </a:r>
          </a:p>
        </p:txBody>
      </p:sp>
    </p:spTree>
    <p:extLst>
      <p:ext uri="{BB962C8B-B14F-4D97-AF65-F5344CB8AC3E}">
        <p14:creationId xmlns:p14="http://schemas.microsoft.com/office/powerpoint/2010/main" val="334851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Vieillissement, administration 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Réduction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capacités physiques</a:t>
            </a:r>
          </a:p>
          <a:p>
            <a:r>
              <a:rPr lang="fr-FR" dirty="0"/>
              <a:t>Troubles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déglutition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Troubles sensorielles </a:t>
            </a:r>
            <a:r>
              <a:rPr lang="fr-FR" dirty="0"/>
              <a:t>(AV, audition)</a:t>
            </a:r>
          </a:p>
          <a:p>
            <a:r>
              <a:rPr lang="fr-FR" dirty="0"/>
              <a:t>Difficultés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fr-FR" dirty="0"/>
              <a:t>,</a:t>
            </a:r>
          </a:p>
          <a:p>
            <a:pPr marL="0" indent="0">
              <a:buNone/>
            </a:pPr>
            <a:r>
              <a:rPr lang="fr-FR" dirty="0"/>
              <a:t>troubles de la compréhension, troubles neurocognitifs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Comportement suicidaire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230" y="5353335"/>
            <a:ext cx="1476570" cy="8236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48" y="1503124"/>
            <a:ext cx="5274435" cy="29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2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 de risques sociaux et environnementaux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Isolement</a:t>
            </a:r>
            <a:r>
              <a:rPr lang="fr-FR" dirty="0"/>
              <a:t> social ou géographique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Dépendance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Changement mode de vie </a:t>
            </a:r>
            <a:r>
              <a:rPr lang="fr-FR" dirty="0"/>
              <a:t>(déménagement, institutionnalisation)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climatiques extrêmes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0" y="5353932"/>
            <a:ext cx="147536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6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716" y="466358"/>
            <a:ext cx="7753285" cy="5922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2682" y="5619089"/>
            <a:ext cx="28762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/>
              <a:t>Vitale Ch. </a:t>
            </a:r>
            <a:r>
              <a:rPr lang="en-US" sz="1100" i="1" dirty="0">
                <a:solidFill>
                  <a:srgbClr val="1C1D1E"/>
                </a:solidFill>
                <a:latin typeface="Open Sans"/>
              </a:rPr>
              <a:t>Heart Failure Association of the European Society of Cardiology position paper on frailty in patients with heart failure? EJHF, 2019</a:t>
            </a:r>
            <a:endParaRPr lang="en-US" sz="1100" i="1" dirty="0">
              <a:solidFill>
                <a:srgbClr val="1C1D1E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6220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r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4639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04087">
              <a:defRPr sz="3003"/>
            </a:pPr>
            <a:r>
              <a:rPr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Facteurs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</a:t>
            </a: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liés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mésusage</a:t>
            </a:r>
            <a:br>
              <a:rPr sz="2800" dirty="0"/>
            </a:br>
            <a:endParaRPr sz="2800" dirty="0"/>
          </a:p>
        </p:txBody>
      </p:sp>
      <p:sp>
        <p:nvSpPr>
          <p:cNvPr id="165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838200" y="1089764"/>
            <a:ext cx="10515600" cy="53502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bjectifs</a:t>
            </a:r>
            <a:r>
              <a:rPr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thérapeutiques</a:t>
            </a:r>
            <a:r>
              <a:rPr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inadaptés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lang="fr-FR"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rescriptions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pertinentes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/>
              <a:t>indication</a:t>
            </a:r>
            <a:r>
              <a:rPr lang="fr-FR" dirty="0"/>
              <a:t>, </a:t>
            </a:r>
            <a:r>
              <a:rPr dirty="0" err="1"/>
              <a:t>choix</a:t>
            </a:r>
            <a:r>
              <a:rPr dirty="0"/>
              <a:t> </a:t>
            </a:r>
            <a:r>
              <a:rPr dirty="0" err="1"/>
              <a:t>classe</a:t>
            </a:r>
            <a:r>
              <a:rPr lang="fr-FR" dirty="0"/>
              <a:t>, d</a:t>
            </a:r>
            <a:r>
              <a:rPr dirty="0" err="1"/>
              <a:t>ose</a:t>
            </a:r>
            <a:r>
              <a:rPr lang="fr-FR" dirty="0"/>
              <a:t>, </a:t>
            </a:r>
            <a:r>
              <a:rPr dirty="0" err="1"/>
              <a:t>durée</a:t>
            </a:r>
            <a:endParaRPr lang="fr-FR" dirty="0"/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lang="fr-FR"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nteractions</a:t>
            </a:r>
            <a:endParaRPr lang="fr-FR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lang="fr-FR"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ssociation</a:t>
            </a: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/>
              <a:t>des </a:t>
            </a:r>
            <a:r>
              <a:rPr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effets</a:t>
            </a:r>
            <a:r>
              <a:rPr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indésirables</a:t>
            </a:r>
            <a:r>
              <a:rPr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communs</a:t>
            </a:r>
            <a:r>
              <a:rPr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/>
              <a:t>et </a:t>
            </a:r>
            <a:r>
              <a:rPr dirty="0" err="1"/>
              <a:t>majorant</a:t>
            </a:r>
            <a:r>
              <a:rPr dirty="0"/>
              <a:t> </a:t>
            </a:r>
            <a:r>
              <a:rPr dirty="0" err="1"/>
              <a:t>toxicit</a:t>
            </a:r>
            <a:r>
              <a:rPr lang="fr-FR" dirty="0"/>
              <a:t>é</a:t>
            </a: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lang="fr-FR"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urveillance</a:t>
            </a: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inadaptée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lang="fr-FR"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é-</a:t>
            </a:r>
            <a:r>
              <a:rPr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évaluation</a:t>
            </a: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insuffisante</a:t>
            </a:r>
            <a:endParaRPr lang="fr-F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lang="fr-FR"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sz="24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édicaments</a:t>
            </a:r>
            <a:r>
              <a:rPr lang="fr-FR"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inutiles</a:t>
            </a:r>
            <a:r>
              <a:rPr sz="2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dirty="0">
              <a:solidFill>
                <a:schemeClr val="accent4">
                  <a:lumMod val="50000"/>
                </a:schemeClr>
              </a:solidFill>
            </a:endParaRPr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nformation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insuffisante</a:t>
            </a:r>
            <a:r>
              <a:rPr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/>
              <a:t>patient</a:t>
            </a:r>
            <a:r>
              <a:rPr lang="fr-FR" dirty="0"/>
              <a:t>/</a:t>
            </a:r>
            <a:r>
              <a:rPr dirty="0"/>
              <a:t>entourage </a:t>
            </a:r>
            <a:endParaRPr lang="fr-FR" dirty="0"/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utomédication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/>
              <a:t>inappropriée</a:t>
            </a:r>
            <a:r>
              <a:rPr dirty="0"/>
              <a:t> </a:t>
            </a:r>
            <a:endParaRPr lang="fr-FR" dirty="0"/>
          </a:p>
          <a:p>
            <a:pPr marL="0" indent="0" defTabSz="905255">
              <a:lnSpc>
                <a:spcPct val="72000"/>
              </a:lnSpc>
              <a:spcBef>
                <a:spcPts val="900"/>
              </a:spcBef>
              <a:buNone/>
              <a:defRPr sz="2277"/>
            </a:pPr>
            <a:endParaRPr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277"/>
            </a:pP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auvaise</a:t>
            </a: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observance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578" y="5491686"/>
            <a:ext cx="1475360" cy="8230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730" y="1001005"/>
            <a:ext cx="3746269" cy="39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0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atrogènie médicamenteu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Iatrogènie médicamenteuse</a:t>
            </a:r>
          </a:p>
        </p:txBody>
      </p:sp>
      <p:sp>
        <p:nvSpPr>
          <p:cNvPr id="210" name="« Ensemble des effets indésirables provoqués par la prise d’un ou plusieurs médicaments »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« </a:t>
            </a:r>
            <a:r>
              <a:rPr i="1"/>
              <a:t>Ensemble des effets indésirables provoqués par la prise d’un ou plusieurs médicaments</a:t>
            </a:r>
            <a:r>
              <a:t> »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21252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Assurance maladie: https://www.ameli.fr/isere/assure/sante/medicaments/medicaments-et-situation-de-vie/iatrogenie-medicamenteuse</a:t>
            </a:r>
          </a:p>
        </p:txBody>
      </p:sp>
      <p:pic>
        <p:nvPicPr>
          <p:cNvPr id="211" name="Image 3" descr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035" y="261938"/>
            <a:ext cx="3810002" cy="1428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771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Evitabl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701043" cy="760901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Evitable</a:t>
            </a:r>
          </a:p>
        </p:txBody>
      </p:sp>
      <p:sp>
        <p:nvSpPr>
          <p:cNvPr id="214" name="Effet indésirable induit par la molécule prescrite…"/>
          <p:cNvSpPr txBox="1">
            <a:spLocks noGrp="1"/>
          </p:cNvSpPr>
          <p:nvPr>
            <p:ph type="body" sz="half" idx="1"/>
          </p:nvPr>
        </p:nvSpPr>
        <p:spPr>
          <a:xfrm>
            <a:off x="6654347" y="1291237"/>
            <a:ext cx="4701042" cy="4569814"/>
          </a:xfrm>
          <a:prstGeom prst="rect">
            <a:avLst/>
          </a:prstGeom>
        </p:spPr>
        <p:txBody>
          <a:bodyPr/>
          <a:lstStyle/>
          <a:p>
            <a:pPr marL="200526" indent="-200526">
              <a:buFontTx/>
              <a:defRPr sz="4000"/>
            </a:pPr>
            <a:endParaRPr/>
          </a:p>
          <a:p>
            <a:pPr marL="200526" indent="-200526">
              <a:buFontTx/>
              <a:defRPr sz="4000"/>
            </a:pPr>
            <a:endParaRPr/>
          </a:p>
          <a:p>
            <a:pPr marL="200526" indent="-200526">
              <a:buFontTx/>
              <a:defRPr sz="4000"/>
            </a:pPr>
            <a:endParaRPr/>
          </a:p>
          <a:p>
            <a:pPr marL="200526" indent="-200526">
              <a:buFontTx/>
              <a:defRPr sz="4000"/>
            </a:pPr>
            <a:r>
              <a:t>Effet indésirable induit par la molécule prescrite </a:t>
            </a:r>
          </a:p>
          <a:p>
            <a:pPr marL="200526" indent="-200526">
              <a:buFontTx/>
              <a:defRPr sz="4000"/>
            </a:pPr>
            <a:r>
              <a:t>Réaction allergique</a:t>
            </a:r>
          </a:p>
        </p:txBody>
      </p:sp>
      <p:sp>
        <p:nvSpPr>
          <p:cNvPr id="215" name="Espace réservé du texte 3"/>
          <p:cNvSpPr>
            <a:spLocks noGrp="1"/>
          </p:cNvSpPr>
          <p:nvPr>
            <p:ph type="body" idx="21"/>
          </p:nvPr>
        </p:nvSpPr>
        <p:spPr>
          <a:xfrm>
            <a:off x="839787" y="1283299"/>
            <a:ext cx="4701043" cy="45856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85000" lnSpcReduction="20000"/>
          </a:bodyPr>
          <a:lstStyle/>
          <a:p>
            <a:pPr marL="160421" indent="-160421">
              <a:buSzPct val="100000"/>
              <a:defRPr sz="4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60421" indent="-160421">
              <a:buSzPct val="100000"/>
              <a:defRPr sz="4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60421" indent="-160421">
              <a:buSzPct val="100000"/>
              <a:defRPr sz="4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160421" indent="-160421">
              <a:buSzPct val="100000"/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Erreur dans la prise</a:t>
            </a:r>
          </a:p>
          <a:p>
            <a:pPr marL="160421" indent="-160421">
              <a:buSzPct val="100000"/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Interaction entre les différentes molécules du traitement</a:t>
            </a:r>
          </a:p>
          <a:p>
            <a:pPr marL="160421" indent="-160421">
              <a:buSzPct val="100000"/>
              <a:defRPr sz="4000">
                <a:latin typeface="Calibri"/>
                <a:ea typeface="Calibri"/>
                <a:cs typeface="Calibri"/>
                <a:sym typeface="Calibri"/>
              </a:defRPr>
            </a:pPr>
            <a:r>
              <a:t> Interaction entre les molécules et l’alimentation</a:t>
            </a:r>
          </a:p>
        </p:txBody>
      </p:sp>
      <p:sp>
        <p:nvSpPr>
          <p:cNvPr id="216" name="Non évitable"/>
          <p:cNvSpPr txBox="1"/>
          <p:nvPr/>
        </p:nvSpPr>
        <p:spPr>
          <a:xfrm>
            <a:off x="6647563" y="457201"/>
            <a:ext cx="4701042" cy="76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normAutofit/>
          </a:bodyPr>
          <a:lstStyle>
            <a:lvl1pPr algn="ctr" defTabSz="1828800">
              <a:spcBef>
                <a:spcPts val="0"/>
              </a:spcBef>
              <a:defRPr sz="64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rPr sz="3200"/>
              <a:t>Non évitable</a:t>
            </a:r>
          </a:p>
        </p:txBody>
      </p:sp>
    </p:spTree>
    <p:extLst>
      <p:ext uri="{BB962C8B-B14F-4D97-AF65-F5344CB8AC3E}">
        <p14:creationId xmlns:p14="http://schemas.microsoft.com/office/powerpoint/2010/main" val="39779425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re 1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209415" cy="8900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b="1" dirty="0"/>
              <a:t>Introduction</a:t>
            </a:r>
          </a:p>
        </p:txBody>
      </p:sp>
      <p:sp>
        <p:nvSpPr>
          <p:cNvPr id="95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838200" y="1338349"/>
            <a:ext cx="10515600" cy="48386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905255">
              <a:lnSpc>
                <a:spcPct val="72000"/>
              </a:lnSpc>
              <a:spcBef>
                <a:spcPts val="900"/>
              </a:spcBef>
              <a:buSzTx/>
              <a:buNone/>
              <a:defRPr sz="2475"/>
            </a:pPr>
            <a:endParaRPr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75" b="1"/>
            </a:pPr>
            <a:r>
              <a:rPr dirty="0" err="1"/>
              <a:t>L’âge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1er FDRCV</a:t>
            </a:r>
            <a:r>
              <a:rPr b="0" dirty="0"/>
              <a:t>, </a:t>
            </a:r>
            <a:r>
              <a:rPr b="0" dirty="0" err="1"/>
              <a:t>en</a:t>
            </a:r>
            <a:r>
              <a:rPr b="0" dirty="0"/>
              <a:t> </a:t>
            </a:r>
            <a:r>
              <a:rPr b="0" dirty="0" err="1"/>
              <a:t>tant</a:t>
            </a:r>
            <a:r>
              <a:rPr b="0" dirty="0"/>
              <a:t> que </a:t>
            </a:r>
            <a:r>
              <a:rPr b="0" dirty="0" err="1"/>
              <a:t>tel</a:t>
            </a:r>
            <a:r>
              <a:rPr b="0" dirty="0"/>
              <a:t> et </a:t>
            </a:r>
            <a:r>
              <a:rPr b="0" dirty="0" err="1"/>
              <a:t>durée</a:t>
            </a:r>
            <a:r>
              <a:rPr b="0" dirty="0"/>
              <a:t> </a:t>
            </a:r>
            <a:r>
              <a:rPr b="0" dirty="0" err="1"/>
              <a:t>d’exposition</a:t>
            </a:r>
            <a:r>
              <a:rPr b="0" dirty="0"/>
              <a:t> au </a:t>
            </a:r>
            <a:r>
              <a:rPr b="0" dirty="0" err="1"/>
              <a:t>risque</a:t>
            </a:r>
            <a:endParaRPr b="0" dirty="0"/>
          </a:p>
          <a:p>
            <a:pPr marL="795528" lvl="1" indent="-342900" defTabSz="905255">
              <a:lnSpc>
                <a:spcPct val="72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2178"/>
            </a:pPr>
            <a:r>
              <a:rPr dirty="0"/>
              <a:t>Après 75 </a:t>
            </a:r>
            <a:r>
              <a:rPr dirty="0" err="1"/>
              <a:t>ans</a:t>
            </a:r>
            <a:r>
              <a:rPr dirty="0"/>
              <a:t>,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maladies CV 1ere cause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mortalité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France</a:t>
            </a:r>
            <a:r>
              <a:rPr dirty="0"/>
              <a:t>, cancers pour </a:t>
            </a:r>
            <a:r>
              <a:rPr dirty="0" err="1"/>
              <a:t>l’ensemble</a:t>
            </a:r>
            <a:r>
              <a:rPr dirty="0"/>
              <a:t> population</a:t>
            </a:r>
            <a:endParaRPr lang="fr-FR"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75" b="1"/>
            </a:pPr>
            <a:r>
              <a:rPr lang="fr-FR" dirty="0"/>
              <a:t>La prévalence de l’IC augmente en France</a:t>
            </a:r>
          </a:p>
          <a:p>
            <a:pPr marL="795528" lvl="1" indent="-342900" defTabSz="905255">
              <a:lnSpc>
                <a:spcPct val="72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2178"/>
            </a:pPr>
            <a:r>
              <a:rPr lang="fr-FR" dirty="0"/>
              <a:t>vieillissement de la population</a:t>
            </a:r>
          </a:p>
          <a:p>
            <a:pPr marL="795528" lvl="1" indent="-342900" defTabSz="905255">
              <a:lnSpc>
                <a:spcPct val="72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2178"/>
            </a:pPr>
            <a:r>
              <a:rPr lang="fr-FR" dirty="0"/>
              <a:t>IC est la 1ere cause d’hospitalisation après 65 ans, responsable de 70 000 décès/an</a:t>
            </a:r>
          </a:p>
          <a:p>
            <a:pPr marL="795528" lvl="1" indent="-342900" defTabSz="905255">
              <a:lnSpc>
                <a:spcPct val="72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2178"/>
            </a:pPr>
            <a:r>
              <a:rPr lang="fr-FR" dirty="0"/>
              <a:t>amélioration de la gestion des facteurs étiologiques et des traitements </a:t>
            </a:r>
          </a:p>
          <a:p>
            <a:pPr marL="678941" lvl="1" indent="-226313" defTabSz="905255">
              <a:lnSpc>
                <a:spcPct val="72000"/>
              </a:lnSpc>
              <a:spcBef>
                <a:spcPts val="400"/>
              </a:spcBef>
              <a:defRPr sz="2178"/>
            </a:pPr>
            <a:endParaRPr lang="fr-FR" dirty="0"/>
          </a:p>
          <a:p>
            <a:pPr marL="678941" lvl="1" indent="-226313" defTabSz="905255">
              <a:lnSpc>
                <a:spcPct val="72000"/>
              </a:lnSpc>
              <a:spcBef>
                <a:spcPts val="400"/>
              </a:spcBef>
              <a:defRPr sz="2178"/>
            </a:pPr>
            <a:endParaRPr lang="fr-FR" dirty="0"/>
          </a:p>
          <a:p>
            <a:pPr marL="452628" lvl="1" indent="0" defTabSz="905255">
              <a:lnSpc>
                <a:spcPct val="72000"/>
              </a:lnSpc>
              <a:spcBef>
                <a:spcPts val="400"/>
              </a:spcBef>
              <a:buNone/>
              <a:defRPr sz="2178"/>
            </a:pPr>
            <a:endParaRPr lang="fr-FR" dirty="0"/>
          </a:p>
          <a:p>
            <a:pPr marL="226313" indent="-226313" defTabSz="905255">
              <a:lnSpc>
                <a:spcPct val="72000"/>
              </a:lnSpc>
              <a:spcBef>
                <a:spcPts val="900"/>
              </a:spcBef>
              <a:defRPr sz="2475" b="1"/>
            </a:pPr>
            <a:r>
              <a:rPr lang="fr-FR" dirty="0">
                <a:solidFill>
                  <a:srgbClr val="002060"/>
                </a:solidFill>
              </a:rPr>
              <a:t>10,6% d’hospitalisations </a:t>
            </a:r>
            <a:r>
              <a:rPr lang="fr-FR" dirty="0"/>
              <a:t>chez les ≥65 pour effet indésirable, </a:t>
            </a:r>
            <a:r>
              <a:rPr lang="fr-FR" dirty="0">
                <a:solidFill>
                  <a:srgbClr val="C00000"/>
                </a:solidFill>
              </a:rPr>
              <a:t>16% évitables</a:t>
            </a:r>
          </a:p>
          <a:p>
            <a:pPr marL="795528" lvl="1" indent="-342900" defTabSz="905255">
              <a:lnSpc>
                <a:spcPct val="72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2178"/>
            </a:pPr>
            <a:r>
              <a:rPr lang="fr-FR" dirty="0"/>
              <a:t>1,3% décès/an en France après hospitalisation pour EIM </a:t>
            </a:r>
          </a:p>
          <a:p>
            <a:pPr marL="452628" lvl="1" indent="0" defTabSz="905255">
              <a:lnSpc>
                <a:spcPct val="72000"/>
              </a:lnSpc>
              <a:spcBef>
                <a:spcPts val="400"/>
              </a:spcBef>
              <a:buNone/>
              <a:defRPr sz="2178"/>
            </a:pPr>
            <a:r>
              <a:rPr lang="nb-NO" dirty="0"/>
              <a:t>                                                                                                             </a:t>
            </a:r>
            <a:r>
              <a:rPr lang="nb-NO" sz="1400" i="1" dirty="0"/>
              <a:t>Rapport IATROSTAT, RFCRPV, 02 mai 2022 </a:t>
            </a:r>
            <a:endParaRPr i="1" dirty="0"/>
          </a:p>
        </p:txBody>
      </p:sp>
      <p:pic>
        <p:nvPicPr>
          <p:cNvPr id="96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180" y="235132"/>
            <a:ext cx="1265239" cy="151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759143" y="499259"/>
            <a:ext cx="1130530" cy="7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9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Une population à risque/des pathologies à risque"/>
          <p:cNvSpPr txBox="1">
            <a:spLocks noGrp="1"/>
          </p:cNvSpPr>
          <p:nvPr>
            <p:ph type="title"/>
          </p:nvPr>
        </p:nvSpPr>
        <p:spPr>
          <a:xfrm>
            <a:off x="519906" y="730042"/>
            <a:ext cx="4572002" cy="6865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1335024">
              <a:defRPr sz="36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Une population à risque/des pathologies à risque </a:t>
            </a:r>
          </a:p>
        </p:txBody>
      </p:sp>
      <p:pic>
        <p:nvPicPr>
          <p:cNvPr id="219" name="Espace réservé pour une image  2" descr="Espace réservé pour une image  2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068228" y="488350"/>
            <a:ext cx="4572002" cy="2475069"/>
          </a:xfrm>
          <a:prstGeom prst="rect">
            <a:avLst/>
          </a:prstGeom>
        </p:spPr>
      </p:pic>
      <p:sp>
        <p:nvSpPr>
          <p:cNvPr id="220" name="Surreprésentation des patients de plus de 65ans dans les hospitalisations liées à un événement indésirable médicamenteux…"/>
          <p:cNvSpPr txBox="1">
            <a:spLocks noGrp="1"/>
          </p:cNvSpPr>
          <p:nvPr>
            <p:ph type="body" sz="half" idx="1"/>
          </p:nvPr>
        </p:nvSpPr>
        <p:spPr>
          <a:xfrm>
            <a:off x="839787" y="1669374"/>
            <a:ext cx="3932240" cy="490807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120315" indent="-120315" defTabSz="685800">
              <a:spcBef>
                <a:spcPts val="700"/>
              </a:spcBef>
              <a:buSzPct val="100000"/>
              <a:buChar char="•"/>
              <a:defRPr sz="2400"/>
            </a:pPr>
            <a:endParaRPr/>
          </a:p>
          <a:p>
            <a:pPr marL="120315" indent="-120315" defTabSz="685800">
              <a:spcBef>
                <a:spcPts val="700"/>
              </a:spcBef>
              <a:buSzPct val="100000"/>
              <a:buChar char="•"/>
              <a:defRPr sz="2400"/>
            </a:pPr>
            <a:endParaRPr/>
          </a:p>
          <a:p>
            <a:pPr marL="120315" indent="-120315" defTabSz="685800">
              <a:spcBef>
                <a:spcPts val="700"/>
              </a:spcBef>
              <a:buSzPct val="100000"/>
              <a:buChar char="•"/>
              <a:defRPr sz="2400"/>
            </a:pPr>
            <a:endParaRPr/>
          </a:p>
          <a:p>
            <a:pPr marL="120315" indent="-120315" defTabSz="685800">
              <a:spcBef>
                <a:spcPts val="700"/>
              </a:spcBef>
              <a:buSzPct val="100000"/>
              <a:buChar char="•"/>
              <a:defRPr sz="3000"/>
            </a:pPr>
            <a:endParaRPr/>
          </a:p>
          <a:p>
            <a:pPr marL="120315" indent="-120315" defTabSz="685800">
              <a:spcBef>
                <a:spcPts val="700"/>
              </a:spcBef>
              <a:buSzPct val="100000"/>
              <a:buChar char="•"/>
              <a:defRPr sz="3000"/>
            </a:pPr>
            <a:r>
              <a:t>Surreprésentation des patients de plus de 65ans dans les hospitalisations liées à un événement indésirable médicamenteux</a:t>
            </a:r>
          </a:p>
          <a:p>
            <a:pPr defTabSz="685800">
              <a:spcBef>
                <a:spcPts val="700"/>
              </a:spcBef>
              <a:defRPr sz="3000"/>
            </a:pPr>
            <a:endParaRPr/>
          </a:p>
          <a:p>
            <a:pPr marL="120315" indent="-120315" defTabSz="685800">
              <a:spcBef>
                <a:spcPts val="700"/>
              </a:spcBef>
              <a:buSzPct val="100000"/>
              <a:buChar char="•"/>
              <a:defRPr sz="3000"/>
            </a:pPr>
            <a:r>
              <a:t>Les molécules utilisées dans les pathologies cardiovasculaires sont les plus impliquées dans la survenue d’un événement indésirable médicamenteux</a:t>
            </a:r>
          </a:p>
          <a:p>
            <a:pPr defTabSz="685800">
              <a:spcBef>
                <a:spcPts val="700"/>
              </a:spcBef>
              <a:defRPr sz="2400"/>
            </a:pPr>
            <a:endParaRPr/>
          </a:p>
          <a:p>
            <a:pPr defTabSz="685800">
              <a:spcBef>
                <a:spcPts val="700"/>
              </a:spcBef>
              <a:defRPr sz="2400"/>
            </a:pPr>
            <a:endParaRPr/>
          </a:p>
          <a:p>
            <a:pPr defTabSz="685800">
              <a:spcBef>
                <a:spcPts val="700"/>
              </a:spcBef>
              <a:defRPr sz="2400"/>
            </a:pPr>
            <a:endParaRPr/>
          </a:p>
          <a:p>
            <a:pPr defTabSz="685800">
              <a:spcBef>
                <a:spcPts val="700"/>
              </a:spcBef>
              <a:defRPr sz="2400"/>
            </a:pPr>
            <a:endParaRPr/>
          </a:p>
          <a:p>
            <a:pPr defTabSz="685800">
              <a:spcBef>
                <a:spcPts val="700"/>
              </a:spcBef>
              <a:defRPr sz="1200"/>
            </a:pPr>
            <a:endParaRPr/>
          </a:p>
          <a:p>
            <a:pPr defTabSz="685800">
              <a:spcBef>
                <a:spcPts val="700"/>
              </a:spcBef>
              <a:defRPr sz="1200"/>
            </a:pPr>
            <a:endParaRPr/>
          </a:p>
          <a:p>
            <a:pPr defTabSz="685800">
              <a:spcBef>
                <a:spcPts val="700"/>
              </a:spcBef>
              <a:defRPr sz="1200"/>
            </a:pPr>
            <a:endParaRPr/>
          </a:p>
          <a:p>
            <a:pPr defTabSz="685800">
              <a:spcBef>
                <a:spcPts val="700"/>
              </a:spcBef>
              <a:defRPr sz="1200"/>
            </a:pPr>
            <a:r>
              <a:t>https://pubmed.ncbi.nlm.nih.gov/36002314/</a:t>
            </a:r>
          </a:p>
        </p:txBody>
      </p:sp>
      <p:pic>
        <p:nvPicPr>
          <p:cNvPr id="221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08" y="2799494"/>
            <a:ext cx="4570242" cy="354149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Ovale"/>
          <p:cNvSpPr/>
          <p:nvPr/>
        </p:nvSpPr>
        <p:spPr>
          <a:xfrm>
            <a:off x="9466375" y="3536237"/>
            <a:ext cx="878653" cy="262087"/>
          </a:xfrm>
          <a:prstGeom prst="ellipse">
            <a:avLst/>
          </a:prstGeom>
          <a:ln w="25400">
            <a:solidFill>
              <a:srgbClr val="AD5B24"/>
            </a:solidFill>
            <a:miter/>
          </a:ln>
        </p:spPr>
        <p:txBody>
          <a:bodyPr lIns="45719" tIns="45719" rIns="45719" bIns="45719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3" name="Ovale"/>
          <p:cNvSpPr/>
          <p:nvPr/>
        </p:nvSpPr>
        <p:spPr>
          <a:xfrm>
            <a:off x="8804781" y="643825"/>
            <a:ext cx="1274569" cy="858985"/>
          </a:xfrm>
          <a:prstGeom prst="ellipse">
            <a:avLst/>
          </a:prstGeom>
          <a:ln w="25400">
            <a:solidFill>
              <a:srgbClr val="AD5B24"/>
            </a:solidFill>
            <a:miter/>
          </a:ln>
        </p:spPr>
        <p:txBody>
          <a:bodyPr lIns="45719" tIns="45719" rIns="45719" bIns="45719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80030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es principaux événements"/>
          <p:cNvSpPr txBox="1">
            <a:spLocks noGrp="1"/>
          </p:cNvSpPr>
          <p:nvPr>
            <p:ph type="title"/>
          </p:nvPr>
        </p:nvSpPr>
        <p:spPr>
          <a:xfrm>
            <a:off x="519906" y="730042"/>
            <a:ext cx="4572002" cy="6865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5400"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Les principaux événements</a:t>
            </a:r>
          </a:p>
        </p:txBody>
      </p:sp>
      <p:sp>
        <p:nvSpPr>
          <p:cNvPr id="226" name="Hémorragie…"/>
          <p:cNvSpPr txBox="1">
            <a:spLocks noGrp="1"/>
          </p:cNvSpPr>
          <p:nvPr>
            <p:ph type="body" sz="half" idx="1"/>
          </p:nvPr>
        </p:nvSpPr>
        <p:spPr>
          <a:xfrm>
            <a:off x="839787" y="1669374"/>
            <a:ext cx="3932240" cy="490807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2400"/>
            </a:pPr>
            <a:endParaRPr/>
          </a:p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3000"/>
            </a:pPr>
            <a:endParaRPr/>
          </a:p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3000"/>
            </a:pPr>
            <a:endParaRPr/>
          </a:p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3000"/>
            </a:pPr>
            <a:endParaRPr/>
          </a:p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3000"/>
            </a:pPr>
            <a:r>
              <a:t>Hémorragie</a:t>
            </a:r>
          </a:p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3000"/>
            </a:pPr>
            <a:r>
              <a:t>Anomalie hématologique</a:t>
            </a:r>
          </a:p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3000"/>
            </a:pPr>
            <a:r>
              <a:t>Insuffisance rénale aiguë</a:t>
            </a:r>
          </a:p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3000"/>
            </a:pPr>
            <a:r>
              <a:t>Troubles hydro-électrolytiques</a:t>
            </a:r>
          </a:p>
          <a:p>
            <a:pPr marL="126732" indent="-126732" defTabSz="722376">
              <a:spcBef>
                <a:spcPts val="700"/>
              </a:spcBef>
              <a:buSzPct val="100000"/>
              <a:buChar char="•"/>
              <a:defRPr sz="3000"/>
            </a:pPr>
            <a:r>
              <a:t>Chute</a:t>
            </a:r>
          </a:p>
          <a:p>
            <a:pPr defTabSz="722376">
              <a:spcBef>
                <a:spcPts val="700"/>
              </a:spcBef>
              <a:defRPr sz="2400"/>
            </a:pPr>
            <a:endParaRPr/>
          </a:p>
          <a:p>
            <a:pPr defTabSz="722376">
              <a:spcBef>
                <a:spcPts val="700"/>
              </a:spcBef>
              <a:defRPr sz="2400"/>
            </a:pPr>
            <a:endParaRPr/>
          </a:p>
          <a:p>
            <a:pPr defTabSz="722376">
              <a:spcBef>
                <a:spcPts val="700"/>
              </a:spcBef>
              <a:defRPr sz="2400"/>
            </a:pPr>
            <a:endParaRPr/>
          </a:p>
          <a:p>
            <a:pPr defTabSz="722376">
              <a:spcBef>
                <a:spcPts val="700"/>
              </a:spcBef>
              <a:defRPr sz="2400"/>
            </a:pPr>
            <a:endParaRPr/>
          </a:p>
          <a:p>
            <a:pPr defTabSz="722376">
              <a:spcBef>
                <a:spcPts val="700"/>
              </a:spcBef>
              <a:defRPr sz="1200"/>
            </a:pPr>
            <a:endParaRPr/>
          </a:p>
          <a:p>
            <a:pPr defTabSz="722376">
              <a:spcBef>
                <a:spcPts val="700"/>
              </a:spcBef>
              <a:defRPr sz="1200"/>
            </a:pPr>
            <a:endParaRPr/>
          </a:p>
          <a:p>
            <a:pPr defTabSz="722376">
              <a:spcBef>
                <a:spcPts val="700"/>
              </a:spcBef>
              <a:defRPr sz="1200"/>
            </a:pPr>
            <a:endParaRPr/>
          </a:p>
          <a:p>
            <a:pPr defTabSz="722376">
              <a:spcBef>
                <a:spcPts val="700"/>
              </a:spcBef>
              <a:defRPr sz="1200"/>
            </a:pPr>
            <a:endParaRPr/>
          </a:p>
          <a:p>
            <a:pPr defTabSz="722376">
              <a:spcBef>
                <a:spcPts val="700"/>
              </a:spcBef>
              <a:defRPr sz="1200"/>
            </a:pPr>
            <a:r>
              <a:t>https://pubmed.ncbi.nlm.nih.gov/36002314/</a:t>
            </a:r>
          </a:p>
        </p:txBody>
      </p:sp>
      <p:pic>
        <p:nvPicPr>
          <p:cNvPr id="227" name="vidéo-collée.png" descr="vidéo-coll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355" y="3930979"/>
            <a:ext cx="2905850" cy="2583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vidéo-collée.png" descr="vidéo-collé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830" y="336999"/>
            <a:ext cx="3050899" cy="35424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2809352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’insuffisance cardia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 err="1"/>
              <a:t>L’insuffisance</a:t>
            </a:r>
            <a:r>
              <a:rPr b="1" dirty="0"/>
              <a:t> </a:t>
            </a:r>
            <a:r>
              <a:rPr b="1" dirty="0" err="1"/>
              <a:t>cardiaque</a:t>
            </a:r>
            <a:endParaRPr b="1" dirty="0"/>
          </a:p>
        </p:txBody>
      </p:sp>
      <p:sp>
        <p:nvSpPr>
          <p:cNvPr id="231" name="Modifier : 2 clic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30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rise en charge de l’insuffisance cardia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Molécules dans l’insuffisance cardiaque</a:t>
            </a:r>
          </a:p>
        </p:txBody>
      </p:sp>
      <p:grpSp>
        <p:nvGrpSpPr>
          <p:cNvPr id="236" name="Molécules recommandées"/>
          <p:cNvGrpSpPr/>
          <p:nvPr/>
        </p:nvGrpSpPr>
        <p:grpSpPr>
          <a:xfrm>
            <a:off x="844697" y="2652583"/>
            <a:ext cx="1979593" cy="1552835"/>
            <a:chOff x="0" y="0"/>
            <a:chExt cx="3959183" cy="3105668"/>
          </a:xfrm>
        </p:grpSpPr>
        <p:sp>
          <p:nvSpPr>
            <p:cNvPr id="234" name="Ovale"/>
            <p:cNvSpPr/>
            <p:nvPr/>
          </p:nvSpPr>
          <p:spPr>
            <a:xfrm>
              <a:off x="0" y="-1"/>
              <a:ext cx="3959185" cy="310567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" name="Molécules recommandées"/>
            <p:cNvSpPr txBox="1"/>
            <p:nvPr/>
          </p:nvSpPr>
          <p:spPr>
            <a:xfrm>
              <a:off x="594831" y="1007096"/>
              <a:ext cx="2769522" cy="109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700"/>
                <a:t>Molécules </a:t>
              </a:r>
              <a:r>
                <a:rPr sz="1600"/>
                <a:t>recommandées</a:t>
              </a:r>
            </a:p>
          </p:txBody>
        </p:sp>
      </p:grpSp>
      <p:sp>
        <p:nvSpPr>
          <p:cNvPr id="237" name="Ligne"/>
          <p:cNvSpPr/>
          <p:nvPr/>
        </p:nvSpPr>
        <p:spPr>
          <a:xfrm flipV="1">
            <a:off x="2828571" y="2953060"/>
            <a:ext cx="1684630" cy="488642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8" name="Ligne"/>
          <p:cNvSpPr/>
          <p:nvPr/>
        </p:nvSpPr>
        <p:spPr>
          <a:xfrm flipV="1">
            <a:off x="2817225" y="2181811"/>
            <a:ext cx="1270002" cy="1270002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" name="Ligne"/>
          <p:cNvSpPr/>
          <p:nvPr/>
        </p:nvSpPr>
        <p:spPr>
          <a:xfrm>
            <a:off x="2812432" y="3434871"/>
            <a:ext cx="1279587" cy="1325051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0" name="Ligne"/>
          <p:cNvSpPr/>
          <p:nvPr/>
        </p:nvSpPr>
        <p:spPr>
          <a:xfrm>
            <a:off x="2828503" y="3444758"/>
            <a:ext cx="1684697" cy="455397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Bêtabloquant"/>
          <p:cNvSpPr txBox="1"/>
          <p:nvPr/>
        </p:nvSpPr>
        <p:spPr>
          <a:xfrm>
            <a:off x="4097478" y="2003508"/>
            <a:ext cx="1363769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Bêtabloquant</a:t>
            </a:r>
          </a:p>
        </p:txBody>
      </p:sp>
      <p:sp>
        <p:nvSpPr>
          <p:cNvPr id="242" name="IEC/ARA2/AVS"/>
          <p:cNvSpPr txBox="1"/>
          <p:nvPr/>
        </p:nvSpPr>
        <p:spPr>
          <a:xfrm>
            <a:off x="4513819" y="2788615"/>
            <a:ext cx="1514708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IEC/ARA2/ARNi</a:t>
            </a:r>
          </a:p>
        </p:txBody>
      </p:sp>
      <p:sp>
        <p:nvSpPr>
          <p:cNvPr id="243" name="ARM"/>
          <p:cNvSpPr txBox="1"/>
          <p:nvPr/>
        </p:nvSpPr>
        <p:spPr>
          <a:xfrm>
            <a:off x="4513819" y="3715555"/>
            <a:ext cx="547584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ARM</a:t>
            </a:r>
          </a:p>
        </p:txBody>
      </p:sp>
      <p:sp>
        <p:nvSpPr>
          <p:cNvPr id="244" name="Glyfozine"/>
          <p:cNvSpPr txBox="1"/>
          <p:nvPr/>
        </p:nvSpPr>
        <p:spPr>
          <a:xfrm>
            <a:off x="4096178" y="4563069"/>
            <a:ext cx="962441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Glyfozine</a:t>
            </a:r>
          </a:p>
        </p:txBody>
      </p:sp>
      <p:sp>
        <p:nvSpPr>
          <p:cNvPr id="245" name="Rectangle"/>
          <p:cNvSpPr/>
          <p:nvPr/>
        </p:nvSpPr>
        <p:spPr>
          <a:xfrm>
            <a:off x="7940247" y="1752566"/>
            <a:ext cx="1954193" cy="834972"/>
          </a:xfrm>
          <a:prstGeom prst="rect">
            <a:avLst/>
          </a:prstGeom>
          <a:ln w="25400">
            <a:solidFill>
              <a:srgbClr val="AD5B24"/>
            </a:solidFill>
            <a:miter/>
          </a:ln>
        </p:spPr>
        <p:txBody>
          <a:bodyPr lIns="45719" tIns="45719" rIns="45719" bIns="45719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6" name="Rectangle"/>
          <p:cNvSpPr/>
          <p:nvPr/>
        </p:nvSpPr>
        <p:spPr>
          <a:xfrm>
            <a:off x="7940247" y="3011514"/>
            <a:ext cx="1954193" cy="834973"/>
          </a:xfrm>
          <a:prstGeom prst="rect">
            <a:avLst/>
          </a:prstGeom>
          <a:ln w="25400">
            <a:solidFill>
              <a:srgbClr val="AD5B24"/>
            </a:solidFill>
            <a:miter/>
          </a:ln>
        </p:spPr>
        <p:txBody>
          <a:bodyPr lIns="45719" tIns="45719" rIns="45719" bIns="45719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7" name="Rectangle"/>
          <p:cNvSpPr/>
          <p:nvPr/>
        </p:nvSpPr>
        <p:spPr>
          <a:xfrm>
            <a:off x="7940247" y="4312127"/>
            <a:ext cx="1954193" cy="834972"/>
          </a:xfrm>
          <a:prstGeom prst="rect">
            <a:avLst/>
          </a:prstGeom>
          <a:ln w="25400">
            <a:solidFill>
              <a:srgbClr val="AD5B24"/>
            </a:solidFill>
            <a:miter/>
          </a:ln>
        </p:spPr>
        <p:txBody>
          <a:bodyPr lIns="45719" tIns="45719" rIns="45719" bIns="45719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8" name="Hypotension"/>
          <p:cNvSpPr txBox="1"/>
          <p:nvPr/>
        </p:nvSpPr>
        <p:spPr>
          <a:xfrm>
            <a:off x="8087596" y="2003508"/>
            <a:ext cx="1547958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Hypotension</a:t>
            </a:r>
          </a:p>
        </p:txBody>
      </p:sp>
      <p:sp>
        <p:nvSpPr>
          <p:cNvPr id="249" name="Baisse du DFG"/>
          <p:cNvSpPr txBox="1"/>
          <p:nvPr/>
        </p:nvSpPr>
        <p:spPr>
          <a:xfrm>
            <a:off x="8143365" y="3262457"/>
            <a:ext cx="1547958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Baisse du DFG</a:t>
            </a:r>
          </a:p>
        </p:txBody>
      </p:sp>
      <p:sp>
        <p:nvSpPr>
          <p:cNvPr id="250" name="Troubles ioniques"/>
          <p:cNvSpPr txBox="1"/>
          <p:nvPr/>
        </p:nvSpPr>
        <p:spPr>
          <a:xfrm>
            <a:off x="8143365" y="4432778"/>
            <a:ext cx="1547958" cy="64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Troubles ioniques</a:t>
            </a:r>
          </a:p>
        </p:txBody>
      </p:sp>
      <p:sp>
        <p:nvSpPr>
          <p:cNvPr id="251" name="Ligne"/>
          <p:cNvSpPr/>
          <p:nvPr/>
        </p:nvSpPr>
        <p:spPr>
          <a:xfrm flipV="1">
            <a:off x="5435859" y="1902661"/>
            <a:ext cx="2495921" cy="254002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2" name="Ligne"/>
          <p:cNvSpPr/>
          <p:nvPr/>
        </p:nvSpPr>
        <p:spPr>
          <a:xfrm>
            <a:off x="6028386" y="2939963"/>
            <a:ext cx="1902425" cy="173776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3" name="Ligne"/>
          <p:cNvSpPr/>
          <p:nvPr/>
        </p:nvSpPr>
        <p:spPr>
          <a:xfrm flipV="1">
            <a:off x="5038481" y="3320299"/>
            <a:ext cx="2879995" cy="549034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Ligne"/>
          <p:cNvSpPr/>
          <p:nvPr/>
        </p:nvSpPr>
        <p:spPr>
          <a:xfrm flipV="1">
            <a:off x="5025949" y="3503409"/>
            <a:ext cx="2893650" cy="1237569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5" name="Ligne"/>
          <p:cNvSpPr/>
          <p:nvPr/>
        </p:nvSpPr>
        <p:spPr>
          <a:xfrm flipV="1">
            <a:off x="6016866" y="2101462"/>
            <a:ext cx="1913953" cy="847512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6" name="Ligne"/>
          <p:cNvSpPr/>
          <p:nvPr/>
        </p:nvSpPr>
        <p:spPr>
          <a:xfrm>
            <a:off x="5039512" y="3873022"/>
            <a:ext cx="2878963" cy="754333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59" name="Molécules…"/>
          <p:cNvGrpSpPr/>
          <p:nvPr/>
        </p:nvGrpSpPr>
        <p:grpSpPr>
          <a:xfrm>
            <a:off x="779553" y="4985910"/>
            <a:ext cx="1980977" cy="1553921"/>
            <a:chOff x="0" y="0"/>
            <a:chExt cx="3961952" cy="3107840"/>
          </a:xfrm>
        </p:grpSpPr>
        <p:sp>
          <p:nvSpPr>
            <p:cNvPr id="257" name="Ovale"/>
            <p:cNvSpPr/>
            <p:nvPr/>
          </p:nvSpPr>
          <p:spPr>
            <a:xfrm>
              <a:off x="0" y="0"/>
              <a:ext cx="3961953" cy="310784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8" name="Molécules…"/>
            <p:cNvSpPr txBox="1"/>
            <p:nvPr/>
          </p:nvSpPr>
          <p:spPr>
            <a:xfrm>
              <a:off x="595247" y="950992"/>
              <a:ext cx="2771459" cy="1205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600"/>
                <a:t>Molécules</a:t>
              </a:r>
            </a:p>
            <a:p>
              <a:pPr algn="ctr"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600"/>
                <a:t>Associées</a:t>
              </a:r>
            </a:p>
          </p:txBody>
        </p:sp>
      </p:grpSp>
      <p:sp>
        <p:nvSpPr>
          <p:cNvPr id="260" name="Ligne"/>
          <p:cNvSpPr/>
          <p:nvPr/>
        </p:nvSpPr>
        <p:spPr>
          <a:xfrm flipV="1">
            <a:off x="2766425" y="5306461"/>
            <a:ext cx="1318697" cy="490627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Diurétiques"/>
          <p:cNvSpPr txBox="1"/>
          <p:nvPr/>
        </p:nvSpPr>
        <p:spPr>
          <a:xfrm>
            <a:off x="4096178" y="5132596"/>
            <a:ext cx="1179745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Diurétiques</a:t>
            </a:r>
          </a:p>
        </p:txBody>
      </p:sp>
      <p:sp>
        <p:nvSpPr>
          <p:cNvPr id="262" name="Ligne"/>
          <p:cNvSpPr/>
          <p:nvPr/>
        </p:nvSpPr>
        <p:spPr>
          <a:xfrm flipV="1">
            <a:off x="5231438" y="4987395"/>
            <a:ext cx="2696643" cy="332386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3" name="Ligne"/>
          <p:cNvSpPr/>
          <p:nvPr/>
        </p:nvSpPr>
        <p:spPr>
          <a:xfrm flipV="1">
            <a:off x="5231437" y="2452801"/>
            <a:ext cx="2700554" cy="2854280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4" name="Ligne"/>
          <p:cNvSpPr/>
          <p:nvPr/>
        </p:nvSpPr>
        <p:spPr>
          <a:xfrm>
            <a:off x="2752574" y="5804038"/>
            <a:ext cx="1334299" cy="442085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5" name="AVK/AOD/AP"/>
          <p:cNvSpPr txBox="1"/>
          <p:nvPr/>
        </p:nvSpPr>
        <p:spPr>
          <a:xfrm>
            <a:off x="4096178" y="6073558"/>
            <a:ext cx="1307664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AVK/AOD/AP</a:t>
            </a:r>
          </a:p>
        </p:txBody>
      </p:sp>
      <p:sp>
        <p:nvSpPr>
          <p:cNvPr id="266" name="Rectangle"/>
          <p:cNvSpPr/>
          <p:nvPr/>
        </p:nvSpPr>
        <p:spPr>
          <a:xfrm>
            <a:off x="7940247" y="5602652"/>
            <a:ext cx="1954193" cy="834973"/>
          </a:xfrm>
          <a:prstGeom prst="rect">
            <a:avLst/>
          </a:prstGeom>
          <a:ln w="25400">
            <a:solidFill>
              <a:srgbClr val="AD5B24"/>
            </a:solidFill>
            <a:miter/>
          </a:ln>
        </p:spPr>
        <p:txBody>
          <a:bodyPr lIns="45719" tIns="45719" rIns="45719" bIns="45719" anchor="ctr"/>
          <a:lstStyle/>
          <a:p>
            <a:pPr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Hémorragie"/>
          <p:cNvSpPr txBox="1"/>
          <p:nvPr/>
        </p:nvSpPr>
        <p:spPr>
          <a:xfrm>
            <a:off x="8143365" y="5853595"/>
            <a:ext cx="1547958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Hémorragie</a:t>
            </a:r>
          </a:p>
        </p:txBody>
      </p:sp>
      <p:sp>
        <p:nvSpPr>
          <p:cNvPr id="268" name="Ligne"/>
          <p:cNvSpPr/>
          <p:nvPr/>
        </p:nvSpPr>
        <p:spPr>
          <a:xfrm flipV="1">
            <a:off x="5380000" y="6007224"/>
            <a:ext cx="2578366" cy="213378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Ligne"/>
          <p:cNvSpPr/>
          <p:nvPr/>
        </p:nvSpPr>
        <p:spPr>
          <a:xfrm flipV="1">
            <a:off x="5228120" y="3722803"/>
            <a:ext cx="2705841" cy="1595126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0" name="Ligne"/>
          <p:cNvSpPr/>
          <p:nvPr/>
        </p:nvSpPr>
        <p:spPr>
          <a:xfrm flipV="1">
            <a:off x="5026089" y="2298494"/>
            <a:ext cx="2907872" cy="1556694"/>
          </a:xfrm>
          <a:prstGeom prst="line">
            <a:avLst/>
          </a:prstGeom>
          <a:ln w="25400">
            <a:solidFill>
              <a:srgbClr val="5B9BD5"/>
            </a:solidFill>
            <a:miter/>
            <a:tailEnd type="triangle"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1" name="Accolade fermante 1"/>
          <p:cNvSpPr/>
          <p:nvPr/>
        </p:nvSpPr>
        <p:spPr>
          <a:xfrm>
            <a:off x="9926684" y="1905135"/>
            <a:ext cx="712179" cy="443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29"/>
                  <a:pt x="10800" y="289"/>
                </a:cubicBezTo>
                <a:lnTo>
                  <a:pt x="10800" y="10511"/>
                </a:lnTo>
                <a:cubicBezTo>
                  <a:pt x="10800" y="10671"/>
                  <a:pt x="15635" y="10800"/>
                  <a:pt x="21600" y="10800"/>
                </a:cubicBezTo>
                <a:cubicBezTo>
                  <a:pt x="15635" y="10800"/>
                  <a:pt x="10800" y="10929"/>
                  <a:pt x="10800" y="11089"/>
                </a:cubicBezTo>
                <a:lnTo>
                  <a:pt x="10800" y="21311"/>
                </a:lnTo>
                <a:cubicBezTo>
                  <a:pt x="10800" y="21471"/>
                  <a:pt x="5965" y="21600"/>
                  <a:pt x="0" y="21600"/>
                </a:cubicBezTo>
              </a:path>
            </a:pathLst>
          </a:custGeom>
          <a:ln w="25400">
            <a:solidFill>
              <a:srgbClr val="5B9BD5"/>
            </a:solidFill>
            <a:miter/>
          </a:ln>
        </p:spPr>
        <p:txBody>
          <a:bodyPr lIns="45719" tIns="45719" rIns="45719" bIns="45719"/>
          <a:lstStyle/>
          <a:p>
            <a:pPr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2" name="ZoneTexte 3"/>
          <p:cNvSpPr txBox="1"/>
          <p:nvPr/>
        </p:nvSpPr>
        <p:spPr>
          <a:xfrm>
            <a:off x="10664757" y="3810704"/>
            <a:ext cx="1474178" cy="64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/>
              <a:t>Majoration du risque d’EIM</a:t>
            </a:r>
          </a:p>
        </p:txBody>
      </p:sp>
    </p:spTree>
    <p:extLst>
      <p:ext uri="{BB962C8B-B14F-4D97-AF65-F5344CB8AC3E}">
        <p14:creationId xmlns:p14="http://schemas.microsoft.com/office/powerpoint/2010/main" val="12750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re 1"/>
          <p:cNvSpPr txBox="1">
            <a:spLocks noGrp="1"/>
          </p:cNvSpPr>
          <p:nvPr>
            <p:ph type="title"/>
          </p:nvPr>
        </p:nvSpPr>
        <p:spPr>
          <a:xfrm>
            <a:off x="826717" y="365125"/>
            <a:ext cx="10527084" cy="13008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8000"/>
            </a:pPr>
            <a:r>
              <a:rPr lang="fr-FR" dirty="0"/>
              <a:t>Evaluation des patients à risque d’EIM</a:t>
            </a:r>
            <a:endParaRPr dirty="0"/>
          </a:p>
        </p:txBody>
      </p:sp>
      <p:sp>
        <p:nvSpPr>
          <p:cNvPr id="275" name="Espace réservé du contenu 4"/>
          <p:cNvSpPr txBox="1">
            <a:spLocks noGrp="1"/>
          </p:cNvSpPr>
          <p:nvPr>
            <p:ph type="body" sz="quarter" idx="1"/>
          </p:nvPr>
        </p:nvSpPr>
        <p:spPr>
          <a:xfrm>
            <a:off x="1164921" y="2004167"/>
            <a:ext cx="3657599" cy="2456733"/>
          </a:xfrm>
          <a:prstGeom prst="rect">
            <a:avLst/>
          </a:prstGeom>
          <a:solidFill>
            <a:srgbClr val="DEEBF7"/>
          </a:solidFill>
          <a:ln w="25400">
            <a:solidFill>
              <a:srgbClr val="42719B"/>
            </a:solidFill>
            <a:miter lim="800000"/>
          </a:ln>
        </p:spPr>
        <p:txBody>
          <a:bodyPr anchor="ctr">
            <a:normAutofit fontScale="70000" lnSpcReduction="20000"/>
          </a:bodyPr>
          <a:lstStyle/>
          <a:p>
            <a:pPr marL="0" indent="0" algn="ctr">
              <a:lnSpc>
                <a:spcPct val="81000"/>
              </a:lnSpc>
              <a:buNone/>
              <a:defRPr sz="2800"/>
            </a:pPr>
            <a:r>
              <a:rPr dirty="0"/>
              <a:t>85 </a:t>
            </a:r>
            <a:r>
              <a:rPr dirty="0" err="1"/>
              <a:t>ans</a:t>
            </a:r>
            <a:endParaRPr dirty="0">
              <a:solidFill>
                <a:srgbClr val="FFFFFF"/>
              </a:solidFill>
            </a:endParaRPr>
          </a:p>
          <a:p>
            <a:pPr marL="0" indent="0" algn="ctr">
              <a:lnSpc>
                <a:spcPct val="81000"/>
              </a:lnSpc>
              <a:buNone/>
              <a:defRPr sz="2800"/>
            </a:pPr>
            <a:r>
              <a:rPr dirty="0" err="1"/>
              <a:t>Cardiopathie</a:t>
            </a:r>
            <a:r>
              <a:rPr dirty="0"/>
              <a:t> </a:t>
            </a:r>
            <a:r>
              <a:rPr dirty="0" err="1"/>
              <a:t>ischémique</a:t>
            </a:r>
            <a:endParaRPr dirty="0">
              <a:solidFill>
                <a:srgbClr val="FFFFFF"/>
              </a:solidFill>
            </a:endParaRPr>
          </a:p>
          <a:p>
            <a:pPr marL="0" indent="0" algn="ctr">
              <a:lnSpc>
                <a:spcPct val="81000"/>
              </a:lnSpc>
              <a:buNone/>
              <a:defRPr sz="2800"/>
            </a:pPr>
            <a:r>
              <a:rPr dirty="0"/>
              <a:t>Pas </a:t>
            </a:r>
            <a:r>
              <a:rPr dirty="0" err="1"/>
              <a:t>d’autre</a:t>
            </a:r>
            <a:r>
              <a:rPr dirty="0"/>
              <a:t> ATCD</a:t>
            </a:r>
            <a:endParaRPr dirty="0">
              <a:solidFill>
                <a:srgbClr val="FFFFFF"/>
              </a:solidFill>
            </a:endParaRPr>
          </a:p>
          <a:p>
            <a:pPr marL="0" indent="0" algn="ctr">
              <a:lnSpc>
                <a:spcPct val="81000"/>
              </a:lnSpc>
              <a:buNone/>
              <a:defRPr sz="2800"/>
            </a:pPr>
            <a:r>
              <a:rPr dirty="0"/>
              <a:t>Pas de </a:t>
            </a:r>
            <a:r>
              <a:rPr dirty="0" err="1"/>
              <a:t>traitement</a:t>
            </a:r>
            <a:r>
              <a:rPr dirty="0"/>
              <a:t> </a:t>
            </a:r>
            <a:r>
              <a:rPr dirty="0" err="1"/>
              <a:t>avant</a:t>
            </a:r>
            <a:r>
              <a:rPr dirty="0"/>
              <a:t> </a:t>
            </a:r>
            <a:r>
              <a:rPr dirty="0" err="1"/>
              <a:t>épisode</a:t>
            </a:r>
            <a:r>
              <a:rPr dirty="0"/>
              <a:t> IC</a:t>
            </a:r>
            <a:endParaRPr dirty="0">
              <a:solidFill>
                <a:srgbClr val="FFFFFF"/>
              </a:solidFill>
            </a:endParaRPr>
          </a:p>
          <a:p>
            <a:pPr marL="0" indent="0" algn="ctr">
              <a:lnSpc>
                <a:spcPct val="81000"/>
              </a:lnSpc>
              <a:buNone/>
              <a:defRPr sz="2800"/>
            </a:pPr>
            <a:r>
              <a:rPr dirty="0" err="1"/>
              <a:t>Autonome</a:t>
            </a:r>
            <a:endParaRPr dirty="0"/>
          </a:p>
          <a:p>
            <a:pPr marL="0" indent="0" algn="ctr">
              <a:lnSpc>
                <a:spcPct val="81000"/>
              </a:lnSpc>
              <a:buNone/>
              <a:defRPr sz="2800"/>
            </a:pPr>
            <a:r>
              <a:rPr dirty="0"/>
              <a:t>DFG: </a:t>
            </a:r>
            <a:r>
              <a:rPr lang="fr-FR" dirty="0"/>
              <a:t>78</a:t>
            </a:r>
            <a:r>
              <a:rPr dirty="0"/>
              <a:t> ml/min</a:t>
            </a:r>
          </a:p>
          <a:p>
            <a:pPr marL="0" indent="0" algn="ctr">
              <a:lnSpc>
                <a:spcPct val="81000"/>
              </a:lnSpc>
              <a:buNone/>
              <a:defRPr sz="2800"/>
            </a:pPr>
            <a:r>
              <a:rPr dirty="0"/>
              <a:t>TA: 135/80 mmHg</a:t>
            </a:r>
          </a:p>
        </p:txBody>
      </p:sp>
      <p:grpSp>
        <p:nvGrpSpPr>
          <p:cNvPr id="278" name="Espace réservé du contenu 4"/>
          <p:cNvGrpSpPr/>
          <p:nvPr/>
        </p:nvGrpSpPr>
        <p:grpSpPr>
          <a:xfrm>
            <a:off x="7104338" y="2004165"/>
            <a:ext cx="3657601" cy="2456736"/>
            <a:chOff x="-1" y="-2"/>
            <a:chExt cx="7315200" cy="4913470"/>
          </a:xfrm>
        </p:grpSpPr>
        <p:sp>
          <p:nvSpPr>
            <p:cNvPr id="276" name="Rectangle"/>
            <p:cNvSpPr/>
            <p:nvPr/>
          </p:nvSpPr>
          <p:spPr>
            <a:xfrm>
              <a:off x="-2" y="-3"/>
              <a:ext cx="7315201" cy="4913472"/>
            </a:xfrm>
            <a:prstGeom prst="rect">
              <a:avLst/>
            </a:prstGeom>
            <a:solidFill>
              <a:srgbClr val="DEEBF7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3200">
                  <a:latin typeface="Calibri"/>
                  <a:ea typeface="Calibri"/>
                  <a:cs typeface="Calibri"/>
                  <a:sym typeface="Calibri"/>
                </a:defRPr>
              </a:pPr>
              <a:endParaRPr sz="1600"/>
            </a:p>
          </p:txBody>
        </p:sp>
        <p:sp>
          <p:nvSpPr>
            <p:cNvPr id="277" name="Patient IC…"/>
            <p:cNvSpPr txBox="1"/>
            <p:nvPr/>
          </p:nvSpPr>
          <p:spPr>
            <a:xfrm>
              <a:off x="104137" y="12697"/>
              <a:ext cx="7106920" cy="4888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/>
            <a:p>
              <a:pPr algn="ctr">
                <a:lnSpc>
                  <a:spcPct val="81000"/>
                </a:lnSpc>
                <a:spcBef>
                  <a:spcPts val="1000"/>
                </a:spcBef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/>
                <a:t>85 </a:t>
              </a:r>
              <a:r>
                <a:rPr sz="1400" dirty="0" err="1"/>
                <a:t>ans</a:t>
              </a:r>
              <a:endParaRPr sz="2800" dirty="0">
                <a:solidFill>
                  <a:srgbClr val="FFFFFF"/>
                </a:solidFill>
              </a:endParaRPr>
            </a:p>
            <a:p>
              <a:pPr algn="ctr">
                <a:lnSpc>
                  <a:spcPct val="81000"/>
                </a:lnSpc>
                <a:spcBef>
                  <a:spcPts val="1000"/>
                </a:spcBef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 err="1"/>
                <a:t>Cardiopathie</a:t>
              </a:r>
              <a:r>
                <a:rPr sz="1400" dirty="0"/>
                <a:t> </a:t>
              </a:r>
              <a:r>
                <a:rPr sz="1400" dirty="0" err="1"/>
                <a:t>valvulaire</a:t>
              </a:r>
              <a:r>
                <a:rPr sz="1400" dirty="0"/>
                <a:t>, </a:t>
              </a:r>
              <a:r>
                <a:rPr sz="1400" dirty="0" err="1"/>
                <a:t>ischémique</a:t>
              </a:r>
              <a:r>
                <a:rPr sz="1400" dirty="0"/>
                <a:t>, FA</a:t>
              </a:r>
              <a:endParaRPr sz="2800" dirty="0">
                <a:solidFill>
                  <a:srgbClr val="FFFFFF"/>
                </a:solidFill>
              </a:endParaRPr>
            </a:p>
            <a:p>
              <a:pPr algn="ctr">
                <a:lnSpc>
                  <a:spcPct val="81000"/>
                </a:lnSpc>
                <a:spcBef>
                  <a:spcPts val="1000"/>
                </a:spcBef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/>
                <a:t>Multi-</a:t>
              </a:r>
              <a:r>
                <a:rPr sz="1400" dirty="0" err="1"/>
                <a:t>comorbide</a:t>
              </a:r>
              <a:endParaRPr sz="1400" dirty="0"/>
            </a:p>
            <a:p>
              <a:pPr algn="ctr">
                <a:lnSpc>
                  <a:spcPct val="81000"/>
                </a:lnSpc>
                <a:spcBef>
                  <a:spcPts val="1000"/>
                </a:spcBef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/>
                <a:t>8 medicaments</a:t>
              </a:r>
              <a:endParaRPr sz="2800" dirty="0">
                <a:solidFill>
                  <a:srgbClr val="FFFFFF"/>
                </a:solidFill>
              </a:endParaRPr>
            </a:p>
            <a:p>
              <a:pPr algn="ctr">
                <a:lnSpc>
                  <a:spcPct val="81000"/>
                </a:lnSpc>
                <a:spcBef>
                  <a:spcPts val="1000"/>
                </a:spcBef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 err="1"/>
                <a:t>Perte</a:t>
              </a:r>
              <a:r>
                <a:rPr sz="1400" dirty="0"/>
                <a:t> </a:t>
              </a:r>
              <a:r>
                <a:rPr sz="1400" dirty="0" err="1"/>
                <a:t>d’autonomie</a:t>
              </a:r>
              <a:r>
                <a:rPr lang="fr-FR" sz="1400" dirty="0"/>
                <a:t> et troubles cognitifs mineurs</a:t>
              </a:r>
              <a:endParaRPr sz="1400" dirty="0"/>
            </a:p>
            <a:p>
              <a:pPr algn="ctr">
                <a:lnSpc>
                  <a:spcPct val="81000"/>
                </a:lnSpc>
                <a:spcBef>
                  <a:spcPts val="1000"/>
                </a:spcBef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/>
                <a:t>DFG: 41 ml/min</a:t>
              </a:r>
            </a:p>
            <a:p>
              <a:pPr algn="ctr">
                <a:lnSpc>
                  <a:spcPct val="81000"/>
                </a:lnSpc>
                <a:spcBef>
                  <a:spcPts val="1000"/>
                </a:spcBef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400" dirty="0"/>
                <a:t>TA: 105/65 mmHg</a:t>
              </a:r>
            </a:p>
          </p:txBody>
        </p:sp>
      </p:grpSp>
      <p:grpSp>
        <p:nvGrpSpPr>
          <p:cNvPr id="281" name="Titre 1"/>
          <p:cNvGrpSpPr/>
          <p:nvPr/>
        </p:nvGrpSpPr>
        <p:grpSpPr>
          <a:xfrm>
            <a:off x="7730836" y="4599200"/>
            <a:ext cx="2009191" cy="664483"/>
            <a:chOff x="0" y="0"/>
            <a:chExt cx="3227552" cy="1328964"/>
          </a:xfrm>
        </p:grpSpPr>
        <p:sp>
          <p:nvSpPr>
            <p:cNvPr id="279" name="Rectangle"/>
            <p:cNvSpPr/>
            <p:nvPr/>
          </p:nvSpPr>
          <p:spPr>
            <a:xfrm>
              <a:off x="-1" y="161316"/>
              <a:ext cx="3227553" cy="1167649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72000"/>
                </a:lnSpc>
                <a:defRPr sz="11400">
                  <a:solidFill>
                    <a:srgbClr val="203864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sz="5700"/>
            </a:p>
          </p:txBody>
        </p:sp>
        <p:sp>
          <p:nvSpPr>
            <p:cNvPr id="280" name="OPTIMISER"/>
            <p:cNvSpPr txBox="1"/>
            <p:nvPr/>
          </p:nvSpPr>
          <p:spPr>
            <a:xfrm>
              <a:off x="100966" y="0"/>
              <a:ext cx="3025621" cy="1148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rmAutofit fontScale="62500" lnSpcReduction="20000"/>
            </a:bodyPr>
            <a:lstStyle/>
            <a:p>
              <a:pPr defTabSz="667512">
                <a:lnSpc>
                  <a:spcPct val="72000"/>
                </a:lnSpc>
                <a:defRPr sz="40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sz="2000" dirty="0"/>
            </a:p>
            <a:p>
              <a:pPr algn="ctr" defTabSz="667512">
                <a:lnSpc>
                  <a:spcPct val="72000"/>
                </a:lnSpc>
                <a:defRPr sz="3600">
                  <a:solidFill>
                    <a:srgbClr val="FF000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b="1" dirty="0"/>
                <a:t>OPTIMISATION</a:t>
              </a:r>
            </a:p>
          </p:txBody>
        </p:sp>
      </p:grpSp>
      <p:sp>
        <p:nvSpPr>
          <p:cNvPr id="282" name="Rectangle"/>
          <p:cNvSpPr/>
          <p:nvPr/>
        </p:nvSpPr>
        <p:spPr>
          <a:xfrm>
            <a:off x="2186832" y="4679857"/>
            <a:ext cx="1613777" cy="583826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lIns="45719" tIns="45719" rIns="45719" bIns="45719" anchor="ctr"/>
          <a:lstStyle/>
          <a:p>
            <a:pPr>
              <a:lnSpc>
                <a:spcPct val="72000"/>
              </a:lnSpc>
              <a:defRPr sz="11400">
                <a:solidFill>
                  <a:srgbClr val="203864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sz="5700"/>
          </a:p>
        </p:txBody>
      </p:sp>
      <p:sp>
        <p:nvSpPr>
          <p:cNvPr id="283" name="ZoneTexte 1"/>
          <p:cNvSpPr txBox="1"/>
          <p:nvPr/>
        </p:nvSpPr>
        <p:spPr>
          <a:xfrm>
            <a:off x="2186833" y="4787104"/>
            <a:ext cx="1613777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800" dirty="0"/>
              <a:t>TITRATION</a:t>
            </a:r>
          </a:p>
        </p:txBody>
      </p:sp>
    </p:spTree>
    <p:extLst>
      <p:ext uri="{BB962C8B-B14F-4D97-AF65-F5344CB8AC3E}">
        <p14:creationId xmlns:p14="http://schemas.microsoft.com/office/powerpoint/2010/main" val="2007607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Une prise en charge spécifique chez les patients les plus fragi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Une prise en charge spécifique chez les patients les plus fragiles</a:t>
            </a:r>
          </a:p>
        </p:txBody>
      </p:sp>
      <p:sp>
        <p:nvSpPr>
          <p:cNvPr id="286" name="Modifier : 2 clic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028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Algorithme proposé par un panel d’experts</a:t>
            </a:r>
          </a:p>
        </p:txBody>
      </p:sp>
      <p:pic>
        <p:nvPicPr>
          <p:cNvPr id="289" name="Image 6" descr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848" y="4001293"/>
            <a:ext cx="1539971" cy="130469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Espace réservé du text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91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36" y="1825625"/>
            <a:ext cx="7685780" cy="432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51" y="2675637"/>
            <a:ext cx="3889164" cy="90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ZoneTexte 7"/>
          <p:cNvSpPr txBox="1"/>
          <p:nvPr/>
        </p:nvSpPr>
        <p:spPr>
          <a:xfrm>
            <a:off x="711200" y="6410036"/>
            <a:ext cx="5643418" cy="21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800"/>
              <a:t>https://www.sciencedirect.com/science/article/abs/pii/S1885585723000737?via%3Dihub#preview-section-abstract</a:t>
            </a:r>
          </a:p>
        </p:txBody>
      </p:sp>
    </p:spTree>
    <p:extLst>
      <p:ext uri="{BB962C8B-B14F-4D97-AF65-F5344CB8AC3E}">
        <p14:creationId xmlns:p14="http://schemas.microsoft.com/office/powerpoint/2010/main" val="3452018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ommandations en gériatr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Recommandations en gériatrie</a:t>
            </a:r>
          </a:p>
        </p:txBody>
      </p:sp>
      <p:sp>
        <p:nvSpPr>
          <p:cNvPr id="296" name="Retirer du traitement les alpha-bloquants, les centraux et inhibiteurs calciques ( VERAPAMIL, DILTIAZEM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192024" indent="-192024" defTabSz="768096">
              <a:spcBef>
                <a:spcPts val="800"/>
              </a:spcBef>
              <a:defRPr sz="3696"/>
            </a:pPr>
            <a:r>
              <a:rPr dirty="0" err="1"/>
              <a:t>Retirer</a:t>
            </a:r>
            <a:r>
              <a:rPr dirty="0"/>
              <a:t> du </a:t>
            </a:r>
            <a:r>
              <a:rPr dirty="0" err="1"/>
              <a:t>traitement</a:t>
            </a:r>
            <a:r>
              <a:rPr dirty="0"/>
              <a:t> les alpha-</a:t>
            </a:r>
            <a:r>
              <a:rPr dirty="0" err="1"/>
              <a:t>bloquants</a:t>
            </a:r>
            <a:r>
              <a:rPr dirty="0"/>
              <a:t>, les </a:t>
            </a:r>
            <a:r>
              <a:rPr dirty="0" err="1"/>
              <a:t>centraux</a:t>
            </a:r>
            <a:r>
              <a:rPr dirty="0"/>
              <a:t> et </a:t>
            </a:r>
            <a:r>
              <a:rPr dirty="0" err="1"/>
              <a:t>inhibiteurs</a:t>
            </a:r>
            <a:r>
              <a:rPr dirty="0"/>
              <a:t> </a:t>
            </a:r>
            <a:r>
              <a:rPr dirty="0" err="1"/>
              <a:t>calciques</a:t>
            </a:r>
            <a:r>
              <a:rPr dirty="0"/>
              <a:t> ( VERAPAMIL, DILTIAZEM)</a:t>
            </a:r>
          </a:p>
          <a:p>
            <a:pPr marL="192024" indent="-192024" defTabSz="768096">
              <a:spcBef>
                <a:spcPts val="800"/>
              </a:spcBef>
              <a:defRPr sz="3696"/>
            </a:pPr>
            <a:r>
              <a:rPr dirty="0"/>
              <a:t>Tension </a:t>
            </a:r>
            <a:r>
              <a:rPr dirty="0" err="1"/>
              <a:t>artérielle</a:t>
            </a:r>
            <a:r>
              <a:rPr dirty="0"/>
              <a:t> </a:t>
            </a:r>
            <a:r>
              <a:rPr dirty="0" err="1"/>
              <a:t>basse</a:t>
            </a:r>
            <a:r>
              <a:rPr dirty="0"/>
              <a:t> sans </a:t>
            </a:r>
            <a:r>
              <a:rPr dirty="0" err="1"/>
              <a:t>signe</a:t>
            </a:r>
            <a:r>
              <a:rPr dirty="0"/>
              <a:t> de congestion: </a:t>
            </a:r>
            <a:r>
              <a:rPr dirty="0" err="1"/>
              <a:t>baisse</a:t>
            </a:r>
            <a:r>
              <a:rPr dirty="0"/>
              <a:t> des </a:t>
            </a:r>
            <a:r>
              <a:rPr dirty="0" err="1"/>
              <a:t>diurétiques</a:t>
            </a:r>
            <a:endParaRPr dirty="0"/>
          </a:p>
          <a:p>
            <a:pPr marL="182423" indent="-182423" defTabSz="729691">
              <a:lnSpc>
                <a:spcPct val="72000"/>
              </a:lnSpc>
              <a:spcBef>
                <a:spcPts val="750"/>
              </a:spcBef>
              <a:defRPr sz="3696"/>
            </a:pPr>
            <a:r>
              <a:rPr dirty="0" err="1"/>
              <a:t>Altération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de la </a:t>
            </a:r>
            <a:r>
              <a:rPr dirty="0" err="1"/>
              <a:t>fonction</a:t>
            </a:r>
            <a:r>
              <a:rPr dirty="0"/>
              <a:t> </a:t>
            </a:r>
            <a:r>
              <a:rPr dirty="0" err="1"/>
              <a:t>rénale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/>
              <a:t>et/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hyperkaliémie</a:t>
            </a:r>
            <a:r>
              <a:rPr dirty="0"/>
              <a:t> &gt; 5,5 </a:t>
            </a:r>
            <a:r>
              <a:rPr dirty="0" err="1"/>
              <a:t>mmol</a:t>
            </a:r>
            <a:r>
              <a:rPr dirty="0"/>
              <a:t>/l : diminution </a:t>
            </a:r>
            <a:r>
              <a:rPr dirty="0" err="1"/>
              <a:t>ou</a:t>
            </a:r>
            <a:r>
              <a:rPr dirty="0"/>
              <a:t> </a:t>
            </a:r>
            <a:endParaRPr lang="fr-FR" dirty="0"/>
          </a:p>
          <a:p>
            <a:pPr marL="182423" indent="-182423" defTabSz="729691">
              <a:lnSpc>
                <a:spcPct val="72000"/>
              </a:lnSpc>
              <a:spcBef>
                <a:spcPts val="750"/>
              </a:spcBef>
              <a:defRPr sz="3696"/>
            </a:pPr>
            <a:r>
              <a:rPr dirty="0" err="1"/>
              <a:t>arrêt</a:t>
            </a:r>
            <a:r>
              <a:rPr dirty="0"/>
              <a:t> de </a:t>
            </a:r>
            <a:r>
              <a:rPr dirty="0" err="1"/>
              <a:t>l’ARM</a:t>
            </a:r>
            <a:r>
              <a:rPr dirty="0"/>
              <a:t>, diminution de la dose des IEC </a:t>
            </a:r>
            <a:r>
              <a:rPr dirty="0" err="1"/>
              <a:t>ou</a:t>
            </a:r>
            <a:r>
              <a:rPr dirty="0"/>
              <a:t> ARA2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ARNi</a:t>
            </a:r>
            <a:endParaRPr dirty="0"/>
          </a:p>
          <a:p>
            <a:pPr marL="182423" indent="-182423" defTabSz="729691">
              <a:lnSpc>
                <a:spcPct val="72000"/>
              </a:lnSpc>
              <a:spcBef>
                <a:spcPts val="750"/>
              </a:spcBef>
              <a:defRPr sz="3696"/>
            </a:pPr>
            <a:r>
              <a:rPr dirty="0" err="1"/>
              <a:t>Fréquence</a:t>
            </a:r>
            <a:r>
              <a:rPr dirty="0"/>
              <a:t> </a:t>
            </a:r>
            <a:r>
              <a:rPr dirty="0" err="1"/>
              <a:t>cardiaque</a:t>
            </a:r>
            <a:r>
              <a:rPr dirty="0"/>
              <a:t> </a:t>
            </a:r>
            <a:r>
              <a:rPr dirty="0" err="1"/>
              <a:t>inférieure</a:t>
            </a:r>
            <a:r>
              <a:rPr dirty="0"/>
              <a:t> à 50 bpm: </a:t>
            </a:r>
            <a:r>
              <a:rPr dirty="0" err="1"/>
              <a:t>baisse</a:t>
            </a:r>
            <a:r>
              <a:rPr dirty="0"/>
              <a:t> des </a:t>
            </a:r>
            <a:r>
              <a:rPr dirty="0" err="1"/>
              <a:t>bêtabloquants</a:t>
            </a:r>
            <a:endParaRPr dirty="0"/>
          </a:p>
          <a:p>
            <a:pPr marL="0" indent="0" defTabSz="729691">
              <a:lnSpc>
                <a:spcPct val="72000"/>
              </a:lnSpc>
              <a:spcBef>
                <a:spcPts val="750"/>
              </a:spcBef>
              <a:buNone/>
              <a:defRPr sz="3696"/>
            </a:pPr>
            <a:endParaRPr dirty="0"/>
          </a:p>
          <a:p>
            <a:pPr marL="182423" indent="-182423" defTabSz="729691">
              <a:lnSpc>
                <a:spcPct val="72000"/>
              </a:lnSpc>
              <a:spcBef>
                <a:spcPts val="750"/>
              </a:spcBef>
              <a:defRPr sz="3696" b="1"/>
            </a:pPr>
            <a:r>
              <a:rPr dirty="0"/>
              <a:t>Ne pas </a:t>
            </a:r>
            <a:r>
              <a:rPr dirty="0" err="1"/>
              <a:t>favoriser</a:t>
            </a:r>
            <a:r>
              <a:rPr dirty="0"/>
              <a:t> la titration </a:t>
            </a:r>
            <a:r>
              <a:rPr dirty="0" err="1"/>
              <a:t>d'une</a:t>
            </a:r>
            <a:r>
              <a:rPr dirty="0"/>
              <a:t> </a:t>
            </a:r>
            <a:r>
              <a:rPr dirty="0" err="1"/>
              <a:t>molécule</a:t>
            </a:r>
            <a:r>
              <a:rPr dirty="0"/>
              <a:t> et </a:t>
            </a:r>
            <a:r>
              <a:rPr dirty="0" err="1"/>
              <a:t>prioriser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faible</a:t>
            </a:r>
            <a:r>
              <a:rPr dirty="0"/>
              <a:t> dose de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molécule</a:t>
            </a:r>
            <a:r>
              <a:rPr dirty="0"/>
              <a:t> </a:t>
            </a:r>
          </a:p>
          <a:p>
            <a:pPr marL="0" indent="0" defTabSz="729691">
              <a:lnSpc>
                <a:spcPct val="72000"/>
              </a:lnSpc>
              <a:spcBef>
                <a:spcPts val="750"/>
              </a:spcBef>
              <a:buNone/>
              <a:defRPr sz="3696" b="1"/>
            </a:pPr>
            <a:endParaRPr dirty="0"/>
          </a:p>
          <a:p>
            <a:pPr marL="182423" indent="-182423" defTabSz="729691">
              <a:lnSpc>
                <a:spcPct val="72000"/>
              </a:lnSpc>
              <a:spcBef>
                <a:spcPts val="750"/>
              </a:spcBef>
              <a:defRPr sz="3696" b="1"/>
            </a:pPr>
            <a:endParaRPr dirty="0"/>
          </a:p>
          <a:p>
            <a:pPr marL="182423" indent="-182423" defTabSz="729691">
              <a:lnSpc>
                <a:spcPct val="72000"/>
              </a:lnSpc>
              <a:spcBef>
                <a:spcPts val="750"/>
              </a:spcBef>
              <a:defRPr sz="3696" b="1"/>
            </a:pPr>
            <a:endParaRPr dirty="0"/>
          </a:p>
          <a:p>
            <a:pPr marL="182423" indent="-182423" defTabSz="729691">
              <a:lnSpc>
                <a:spcPct val="72000"/>
              </a:lnSpc>
              <a:spcBef>
                <a:spcPts val="750"/>
              </a:spcBef>
              <a:defRPr sz="3696" b="1"/>
            </a:pPr>
            <a:endParaRPr dirty="0"/>
          </a:p>
          <a:p>
            <a:pPr marL="0" indent="0" defTabSz="729691">
              <a:lnSpc>
                <a:spcPct val="72000"/>
              </a:lnSpc>
              <a:spcBef>
                <a:spcPts val="750"/>
              </a:spcBef>
              <a:buNone/>
              <a:defRPr sz="1344" b="1"/>
            </a:pPr>
            <a:endParaRPr dirty="0"/>
          </a:p>
          <a:p>
            <a:pPr marL="0" indent="0" defTabSz="729691">
              <a:lnSpc>
                <a:spcPct val="72000"/>
              </a:lnSpc>
              <a:spcBef>
                <a:spcPts val="750"/>
              </a:spcBef>
              <a:buNone/>
              <a:defRPr sz="1344" b="1"/>
            </a:pPr>
            <a:endParaRPr dirty="0"/>
          </a:p>
          <a:p>
            <a:pPr marL="0" indent="0" defTabSz="729691">
              <a:lnSpc>
                <a:spcPct val="72000"/>
              </a:lnSpc>
              <a:spcBef>
                <a:spcPts val="750"/>
              </a:spcBef>
              <a:buNone/>
              <a:defRPr sz="1344" b="1"/>
            </a:pPr>
            <a:endParaRPr dirty="0"/>
          </a:p>
          <a:p>
            <a:pPr marL="0" indent="0" defTabSz="729691">
              <a:lnSpc>
                <a:spcPct val="72000"/>
              </a:lnSpc>
              <a:spcBef>
                <a:spcPts val="750"/>
              </a:spcBef>
              <a:buNone/>
              <a:defRPr sz="1344" b="1"/>
            </a:pPr>
            <a:endParaRPr dirty="0"/>
          </a:p>
          <a:p>
            <a:pPr marL="0" indent="0" defTabSz="729691">
              <a:lnSpc>
                <a:spcPct val="72000"/>
              </a:lnSpc>
              <a:spcBef>
                <a:spcPts val="750"/>
              </a:spcBef>
              <a:buNone/>
              <a:defRPr sz="1344" b="1"/>
            </a:pPr>
            <a:r>
              <a:rPr b="0" dirty="0"/>
              <a:t>Hanon O. Revue de </a:t>
            </a:r>
            <a:r>
              <a:rPr b="0" dirty="0" err="1"/>
              <a:t>gériatrie</a:t>
            </a:r>
            <a:r>
              <a:rPr b="0" dirty="0"/>
              <a:t> </a:t>
            </a:r>
            <a:r>
              <a:rPr b="0" dirty="0" err="1"/>
              <a:t>janvier</a:t>
            </a:r>
            <a:r>
              <a:rPr b="0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958571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urveillance biologique et clin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Surveillance biologique et clinique</a:t>
            </a:r>
          </a:p>
        </p:txBody>
      </p:sp>
      <p:sp>
        <p:nvSpPr>
          <p:cNvPr id="299" name="Surveillance étroite de la fonction rénale à chaque changement thérapeutique ou survenue d’une situation à risque de déshydrat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dirty="0"/>
              <a:t>Surveillance </a:t>
            </a:r>
            <a:r>
              <a:rPr dirty="0" err="1"/>
              <a:t>étroite</a:t>
            </a:r>
            <a:r>
              <a:rPr dirty="0"/>
              <a:t> de la </a:t>
            </a:r>
            <a:r>
              <a:rPr dirty="0" err="1"/>
              <a:t>fonction</a:t>
            </a:r>
            <a:r>
              <a:rPr dirty="0"/>
              <a:t> </a:t>
            </a:r>
            <a:r>
              <a:rPr dirty="0" err="1"/>
              <a:t>rénale</a:t>
            </a:r>
            <a:r>
              <a:rPr dirty="0"/>
              <a:t> à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changement</a:t>
            </a:r>
            <a:r>
              <a:rPr dirty="0"/>
              <a:t> </a:t>
            </a:r>
            <a:r>
              <a:rPr dirty="0" err="1"/>
              <a:t>thérapeutique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survenue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situation à </a:t>
            </a:r>
            <a:r>
              <a:rPr dirty="0" err="1"/>
              <a:t>risque</a:t>
            </a:r>
            <a:r>
              <a:rPr dirty="0"/>
              <a:t> de </a:t>
            </a:r>
            <a:r>
              <a:rPr dirty="0" err="1"/>
              <a:t>déshydratation</a:t>
            </a:r>
            <a:endParaRPr dirty="0"/>
          </a:p>
          <a:p>
            <a:r>
              <a:rPr dirty="0"/>
              <a:t>Surveillance </a:t>
            </a:r>
            <a:r>
              <a:rPr dirty="0" err="1"/>
              <a:t>régulière</a:t>
            </a:r>
            <a:r>
              <a:rPr dirty="0"/>
              <a:t> de la NFS chez les patients sous anticoagulants</a:t>
            </a:r>
            <a:endParaRPr lang="fr-FR" dirty="0"/>
          </a:p>
          <a:p>
            <a:r>
              <a:rPr lang="fr-FR" dirty="0"/>
              <a:t>Optimisation de la prise en charge à domicile ( préparation du traitement, surveillance des constantes et des évènements indésirables)</a:t>
            </a:r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/>
              <a:t>La survenue d’un évènement indésirable médicamenteux doit impérativement entrainer une réévaluation du traitement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6682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Une prise en charge spécifique chez les patients les plus fragi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/>
              <a:t>L’hypertension artérielle</a:t>
            </a:r>
            <a:endParaRPr b="1" dirty="0"/>
          </a:p>
        </p:txBody>
      </p:sp>
      <p:sp>
        <p:nvSpPr>
          <p:cNvPr id="286" name="Modifier : 2 clic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55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26510" y="365125"/>
            <a:ext cx="8039793" cy="823595"/>
          </a:xfrm>
        </p:spPr>
        <p:txBody>
          <a:bodyPr>
            <a:normAutofit fontScale="90000"/>
          </a:bodyPr>
          <a:lstStyle/>
          <a:p>
            <a:br>
              <a:rPr lang="fr-FR" sz="4000" b="1" dirty="0"/>
            </a:br>
            <a:br>
              <a:rPr lang="fr-FR" sz="4000" b="1" dirty="0"/>
            </a:br>
            <a:r>
              <a:rPr lang="fr-FR" sz="4000" b="1" dirty="0"/>
              <a:t>     </a:t>
            </a:r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Espérance de vie à divers âges en France</a:t>
            </a:r>
            <a:br>
              <a:rPr lang="fr-FR" sz="4000" b="1" dirty="0"/>
            </a:br>
            <a:br>
              <a:rPr lang="fr-FR" sz="4000" dirty="0"/>
            </a:br>
            <a:br>
              <a:rPr lang="fr-FR" sz="2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</a:rPr>
              <a:t>                  </a:t>
            </a:r>
            <a:endParaRPr lang="fr-FR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104374" y="2317313"/>
          <a:ext cx="746551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877">
                  <a:extLst>
                    <a:ext uri="{9D8B030D-6E8A-4147-A177-3AD203B41FA5}">
                      <a16:colId xmlns:a16="http://schemas.microsoft.com/office/drawing/2014/main" val="2823122583"/>
                    </a:ext>
                  </a:extLst>
                </a:gridCol>
                <a:gridCol w="2642840">
                  <a:extLst>
                    <a:ext uri="{9D8B030D-6E8A-4147-A177-3AD203B41FA5}">
                      <a16:colId xmlns:a16="http://schemas.microsoft.com/office/drawing/2014/main" val="2699124321"/>
                    </a:ext>
                  </a:extLst>
                </a:gridCol>
                <a:gridCol w="2556797">
                  <a:extLst>
                    <a:ext uri="{9D8B030D-6E8A-4147-A177-3AD203B41FA5}">
                      <a16:colId xmlns:a16="http://schemas.microsoft.com/office/drawing/2014/main" val="2899108996"/>
                    </a:ext>
                  </a:extLst>
                </a:gridCol>
              </a:tblGrid>
              <a:tr h="46318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FEMME</a:t>
                      </a:r>
                    </a:p>
                  </a:txBody>
                  <a:tcPr>
                    <a:solidFill>
                      <a:srgbClr val="FD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HOMME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65334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71</a:t>
                      </a:r>
                      <a:r>
                        <a:rPr lang="fr-FR" sz="2400" b="1" baseline="0" dirty="0"/>
                        <a:t> </a:t>
                      </a:r>
                      <a:r>
                        <a:rPr lang="fr-FR" sz="2400" b="1" dirty="0"/>
                        <a:t>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17.93</a:t>
                      </a:r>
                    </a:p>
                  </a:txBody>
                  <a:tcPr>
                    <a:solidFill>
                      <a:srgbClr val="FD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14.58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023714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75 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14.68</a:t>
                      </a:r>
                    </a:p>
                  </a:txBody>
                  <a:tcPr>
                    <a:solidFill>
                      <a:srgbClr val="FD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11.85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04037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80 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10.91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8.73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65122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85 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7.62</a:t>
                      </a:r>
                    </a:p>
                  </a:txBody>
                  <a:tcPr>
                    <a:solidFill>
                      <a:srgbClr val="FD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6.02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12472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90 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5.04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4.00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75550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95 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3.36</a:t>
                      </a:r>
                    </a:p>
                  </a:txBody>
                  <a:tcPr>
                    <a:solidFill>
                      <a:srgbClr val="FD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2.77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276909"/>
                  </a:ext>
                </a:extLst>
              </a:tr>
              <a:tr h="45097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100 ans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2.39</a:t>
                      </a:r>
                    </a:p>
                  </a:txBody>
                  <a:tcPr>
                    <a:solidFill>
                      <a:srgbClr val="FDDF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2.52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65138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96" y="481377"/>
            <a:ext cx="2826522" cy="712921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9018740" y="1214913"/>
            <a:ext cx="1944495" cy="155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4000" b="1" dirty="0"/>
            </a:br>
            <a:r>
              <a:rPr lang="fr-FR" sz="4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 démographique 2020</a:t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624186" y="1094673"/>
            <a:ext cx="2768252" cy="8235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1" dirty="0"/>
          </a:p>
          <a:p>
            <a:r>
              <a:rPr lang="fr-FR" sz="2700" b="1" i="1" dirty="0">
                <a:solidFill>
                  <a:srgbClr val="C00000"/>
                </a:solidFill>
              </a:rPr>
              <a:t> </a:t>
            </a:r>
            <a:r>
              <a:rPr lang="fr-FR" sz="5600" b="1" i="1" dirty="0">
                <a:solidFill>
                  <a:srgbClr val="C00000"/>
                </a:solidFill>
              </a:rPr>
              <a:t>Femmes 85,2 ans (90 ans en 2050)</a:t>
            </a:r>
          </a:p>
          <a:p>
            <a:endParaRPr lang="fr-FR" sz="4300" b="1" i="1" dirty="0">
              <a:solidFill>
                <a:srgbClr val="C00000"/>
              </a:solidFill>
            </a:endParaRPr>
          </a:p>
          <a:p>
            <a:br>
              <a:rPr lang="fr-FR" sz="43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43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5600" b="1" i="1" dirty="0">
                <a:solidFill>
                  <a:schemeClr val="accent5">
                    <a:lumMod val="50000"/>
                  </a:schemeClr>
                </a:solidFill>
              </a:rPr>
              <a:t>Hommes 79,2 ans (82 ans en 2050</a:t>
            </a:r>
            <a:r>
              <a:rPr lang="fr-FR" sz="4300" b="1" i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br>
              <a:rPr lang="fr-FR" sz="4300" b="1" i="1" dirty="0">
                <a:solidFill>
                  <a:schemeClr val="accent5">
                    <a:lumMod val="50000"/>
                  </a:schemeClr>
                </a:solidFill>
              </a:rPr>
            </a:br>
            <a:endParaRPr lang="fr-FR" sz="43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047999" y="1247073"/>
            <a:ext cx="1576188" cy="67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1" dirty="0"/>
          </a:p>
          <a:p>
            <a:r>
              <a:rPr lang="fr-FR" sz="5100" b="1" dirty="0"/>
              <a:t>à la naissance</a:t>
            </a:r>
          </a:p>
          <a:p>
            <a:endParaRPr lang="fr-FR" sz="2800" b="1" dirty="0"/>
          </a:p>
          <a:p>
            <a:r>
              <a:rPr lang="fr-FR" sz="2700" b="1" i="1" dirty="0">
                <a:solidFill>
                  <a:srgbClr val="C00000"/>
                </a:solidFill>
              </a:rPr>
              <a:t> </a:t>
            </a:r>
            <a:endParaRPr lang="fr-FR" sz="27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74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Recommandations ESH 2023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9" y="2138908"/>
            <a:ext cx="6714141" cy="37247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41" y="1690688"/>
            <a:ext cx="371659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1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Rectangle à coins arrondis 3"/>
          <p:cNvGrpSpPr/>
          <p:nvPr/>
        </p:nvGrpSpPr>
        <p:grpSpPr>
          <a:xfrm>
            <a:off x="1438100" y="161469"/>
            <a:ext cx="9021136" cy="433520"/>
            <a:chOff x="0" y="-1"/>
            <a:chExt cx="18042270" cy="867038"/>
          </a:xfrm>
        </p:grpSpPr>
        <p:sp>
          <p:nvSpPr>
            <p:cNvPr id="302" name="Rectangle aux angles arrondis"/>
            <p:cNvSpPr/>
            <p:nvPr/>
          </p:nvSpPr>
          <p:spPr>
            <a:xfrm>
              <a:off x="0" y="-1"/>
              <a:ext cx="18042270" cy="867038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Sujet âgé ( &gt;75 ans) à haut risque de complications, gestion HTA"/>
            <p:cNvSpPr txBox="1"/>
            <p:nvPr/>
          </p:nvSpPr>
          <p:spPr>
            <a:xfrm>
              <a:off x="146464" y="64187"/>
              <a:ext cx="17749340" cy="738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 err="1"/>
                <a:t>Sujet</a:t>
              </a:r>
              <a:r>
                <a:rPr sz="1800" dirty="0"/>
                <a:t> </a:t>
              </a:r>
              <a:r>
                <a:rPr sz="1800" dirty="0" err="1"/>
                <a:t>âgé</a:t>
              </a:r>
              <a:r>
                <a:rPr sz="1800" dirty="0"/>
                <a:t> à haut </a:t>
              </a:r>
              <a:r>
                <a:rPr sz="1800" dirty="0" err="1"/>
                <a:t>risque</a:t>
              </a:r>
              <a:r>
                <a:rPr sz="1800" dirty="0"/>
                <a:t> de complications</a:t>
              </a:r>
            </a:p>
          </p:txBody>
        </p:sp>
      </p:grpSp>
      <p:grpSp>
        <p:nvGrpSpPr>
          <p:cNvPr id="307" name="Rectangle à coins arrondis 4"/>
          <p:cNvGrpSpPr/>
          <p:nvPr/>
        </p:nvGrpSpPr>
        <p:grpSpPr>
          <a:xfrm>
            <a:off x="1438100" y="626644"/>
            <a:ext cx="3121374" cy="907796"/>
            <a:chOff x="0" y="0"/>
            <a:chExt cx="6242747" cy="1905328"/>
          </a:xfrm>
        </p:grpSpPr>
        <p:sp>
          <p:nvSpPr>
            <p:cNvPr id="305" name="Rectangle aux angles arrondis"/>
            <p:cNvSpPr/>
            <p:nvPr/>
          </p:nvSpPr>
          <p:spPr>
            <a:xfrm>
              <a:off x="0" y="0"/>
              <a:ext cx="6242747" cy="1905328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ATCD de chute, syncope, insuffisance rénale aigue"/>
            <p:cNvSpPr txBox="1"/>
            <p:nvPr/>
          </p:nvSpPr>
          <p:spPr>
            <a:xfrm>
              <a:off x="197148" y="274389"/>
              <a:ext cx="5848451" cy="1356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ATCD de chute, syncope, insuffisance rénale aigue</a:t>
              </a:r>
            </a:p>
          </p:txBody>
        </p:sp>
      </p:grpSp>
      <p:grpSp>
        <p:nvGrpSpPr>
          <p:cNvPr id="310" name="Rectangle à coins arrondis 5"/>
          <p:cNvGrpSpPr/>
          <p:nvPr/>
        </p:nvGrpSpPr>
        <p:grpSpPr>
          <a:xfrm>
            <a:off x="4559473" y="620038"/>
            <a:ext cx="2780780" cy="914402"/>
            <a:chOff x="-1" y="0"/>
            <a:chExt cx="5561558" cy="1828802"/>
          </a:xfrm>
        </p:grpSpPr>
        <p:sp>
          <p:nvSpPr>
            <p:cNvPr id="308" name="Rectangle aux angles arrondis"/>
            <p:cNvSpPr/>
            <p:nvPr/>
          </p:nvSpPr>
          <p:spPr>
            <a:xfrm>
              <a:off x="-1" y="0"/>
              <a:ext cx="5561558" cy="1828802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9" name="Patient fragile/très fragile"/>
            <p:cNvSpPr txBox="1"/>
            <p:nvPr/>
          </p:nvSpPr>
          <p:spPr>
            <a:xfrm>
              <a:off x="193413" y="545071"/>
              <a:ext cx="5174732" cy="738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Patient fragile/très fragile</a:t>
              </a:r>
            </a:p>
          </p:txBody>
        </p:sp>
      </p:grpSp>
      <p:grpSp>
        <p:nvGrpSpPr>
          <p:cNvPr id="313" name="Rectangle à coins arrondis 6"/>
          <p:cNvGrpSpPr/>
          <p:nvPr/>
        </p:nvGrpSpPr>
        <p:grpSpPr>
          <a:xfrm>
            <a:off x="7340251" y="626644"/>
            <a:ext cx="3118984" cy="914402"/>
            <a:chOff x="0" y="0"/>
            <a:chExt cx="6237966" cy="1828802"/>
          </a:xfrm>
        </p:grpSpPr>
        <p:sp>
          <p:nvSpPr>
            <p:cNvPr id="311" name="Rectangle aux angles arrondis"/>
            <p:cNvSpPr/>
            <p:nvPr/>
          </p:nvSpPr>
          <p:spPr>
            <a:xfrm>
              <a:off x="0" y="0"/>
              <a:ext cx="6237966" cy="1828802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Patient à très haut risque d’événements Indésirables"/>
            <p:cNvSpPr txBox="1"/>
            <p:nvPr/>
          </p:nvSpPr>
          <p:spPr>
            <a:xfrm>
              <a:off x="193412" y="268074"/>
              <a:ext cx="5851140" cy="1292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1828800">
                <a:lnSpc>
                  <a:spcPct val="100000"/>
                </a:lnSpc>
                <a:spcBef>
                  <a:spcPts val="0"/>
                </a:spcBef>
                <a:defRPr sz="3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/>
                <a:t>Patient à </a:t>
              </a:r>
              <a:r>
                <a:rPr sz="1800" dirty="0" err="1"/>
                <a:t>très</a:t>
              </a:r>
              <a:r>
                <a:rPr sz="1800" dirty="0"/>
                <a:t> haut </a:t>
              </a:r>
              <a:r>
                <a:rPr sz="1800" dirty="0" err="1"/>
                <a:t>risque</a:t>
              </a:r>
              <a:r>
                <a:rPr sz="1800" dirty="0"/>
                <a:t> </a:t>
              </a:r>
              <a:r>
                <a:rPr sz="1800" dirty="0" err="1"/>
                <a:t>d’événements</a:t>
              </a:r>
              <a:r>
                <a:rPr sz="1800" dirty="0"/>
                <a:t> </a:t>
              </a:r>
              <a:r>
                <a:rPr lang="fr-FR" sz="1800" dirty="0"/>
                <a:t>i</a:t>
              </a:r>
              <a:r>
                <a:rPr sz="1800" dirty="0" err="1"/>
                <a:t>ndésirables</a:t>
              </a:r>
              <a:endParaRPr sz="1800" dirty="0"/>
            </a:p>
          </p:txBody>
        </p:sp>
      </p:grpSp>
      <p:grpSp>
        <p:nvGrpSpPr>
          <p:cNvPr id="321" name="Rectangle à coins arrondis 20"/>
          <p:cNvGrpSpPr>
            <a:grpSpLocks noChangeAspect="1"/>
          </p:cNvGrpSpPr>
          <p:nvPr/>
        </p:nvGrpSpPr>
        <p:grpSpPr>
          <a:xfrm>
            <a:off x="838200" y="4149282"/>
            <a:ext cx="2916000" cy="2059122"/>
            <a:chOff x="0" y="0"/>
            <a:chExt cx="8246918" cy="5661767"/>
          </a:xfrm>
        </p:grpSpPr>
        <p:sp>
          <p:nvSpPr>
            <p:cNvPr id="319" name="Rectangle aux angles arrondis"/>
            <p:cNvSpPr/>
            <p:nvPr/>
          </p:nvSpPr>
          <p:spPr>
            <a:xfrm>
              <a:off x="0" y="0"/>
              <a:ext cx="8246918" cy="5661767"/>
            </a:xfrm>
            <a:prstGeom prst="roundRect">
              <a:avLst>
                <a:gd name="adj" fmla="val 16667"/>
              </a:avLst>
            </a:prstGeom>
            <a:solidFill>
              <a:srgbClr val="E2F0D9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" name="Traitements à déprescrire:…"/>
            <p:cNvSpPr txBox="1"/>
            <p:nvPr/>
          </p:nvSpPr>
          <p:spPr>
            <a:xfrm>
              <a:off x="775411" y="390633"/>
              <a:ext cx="6687962" cy="4823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200" dirty="0"/>
                <a:t>Molécules</a:t>
              </a:r>
              <a:r>
                <a:rPr sz="1200" dirty="0"/>
                <a:t> </a:t>
              </a:r>
              <a:r>
                <a:rPr lang="fr-FR" sz="1200" dirty="0"/>
                <a:t>déconseillées/</a:t>
              </a:r>
              <a:r>
                <a:rPr sz="1200" dirty="0"/>
                <a:t>à </a:t>
              </a:r>
              <a:r>
                <a:rPr lang="fr-FR" sz="1200" dirty="0"/>
                <a:t>retirer</a:t>
              </a:r>
              <a:endParaRPr sz="1200" dirty="0">
                <a:solidFill>
                  <a:srgbClr val="FFFFFF"/>
                </a:solidFill>
              </a:endParaRPr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-Alpha-</a:t>
              </a:r>
              <a:r>
                <a:rPr sz="1200" dirty="0" err="1"/>
                <a:t>bloquants</a:t>
              </a:r>
              <a:endParaRPr lang="fr-FR" sz="1200" dirty="0"/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200" dirty="0"/>
                <a:t>-Antihypertenseur central</a:t>
              </a:r>
              <a:endParaRPr sz="1200" dirty="0"/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-</a:t>
              </a:r>
              <a:r>
                <a:rPr sz="1200" dirty="0" err="1"/>
                <a:t>Diurétiques</a:t>
              </a:r>
              <a:r>
                <a:rPr sz="1200" dirty="0"/>
                <a:t> </a:t>
              </a:r>
              <a:r>
                <a:rPr sz="1200" dirty="0" err="1"/>
                <a:t>thiazidiques</a:t>
              </a:r>
              <a:r>
                <a:rPr sz="1200" dirty="0"/>
                <a:t> </a:t>
              </a:r>
              <a:r>
                <a:rPr sz="1200" dirty="0" err="1"/>
                <a:t>si</a:t>
              </a:r>
              <a:r>
                <a:rPr sz="1200" dirty="0"/>
                <a:t> ATCD de </a:t>
              </a:r>
              <a:r>
                <a:rPr sz="1200" dirty="0" err="1"/>
                <a:t>goutte</a:t>
              </a:r>
              <a:endParaRPr sz="1200" dirty="0">
                <a:solidFill>
                  <a:srgbClr val="FFFFFF"/>
                </a:solidFill>
              </a:endParaRPr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-</a:t>
              </a:r>
              <a:r>
                <a:rPr sz="1200" dirty="0" err="1"/>
                <a:t>Bétabloquants</a:t>
              </a:r>
              <a:r>
                <a:rPr sz="1200" dirty="0"/>
                <a:t> </a:t>
              </a:r>
              <a:r>
                <a:rPr sz="1200" dirty="0" err="1"/>
                <a:t>si</a:t>
              </a:r>
              <a:r>
                <a:rPr sz="1200" dirty="0"/>
                <a:t> association avec </a:t>
              </a:r>
              <a:r>
                <a:rPr sz="1200" dirty="0" err="1"/>
                <a:t>vérapamil</a:t>
              </a:r>
              <a:endParaRPr sz="1200" dirty="0"/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-</a:t>
              </a:r>
              <a:r>
                <a:rPr sz="1200" dirty="0" err="1"/>
                <a:t>Bétabloquants</a:t>
              </a:r>
              <a:r>
                <a:rPr sz="1200" dirty="0"/>
                <a:t> </a:t>
              </a:r>
              <a:r>
                <a:rPr sz="1200" dirty="0" err="1"/>
                <a:t>si</a:t>
              </a:r>
              <a:r>
                <a:rPr sz="1200" dirty="0"/>
                <a:t> ATCD de BPCO</a:t>
              </a:r>
              <a:endParaRPr sz="1200" dirty="0">
                <a:solidFill>
                  <a:srgbClr val="FFFFFF"/>
                </a:solidFill>
              </a:endParaRPr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-Diltiazem </a:t>
              </a:r>
              <a:r>
                <a:rPr sz="1200" dirty="0" err="1"/>
                <a:t>ou</a:t>
              </a:r>
              <a:r>
                <a:rPr sz="1200" dirty="0"/>
                <a:t> </a:t>
              </a:r>
              <a:r>
                <a:rPr lang="fr-FR" sz="1200" dirty="0" err="1"/>
                <a:t>V</a:t>
              </a:r>
              <a:r>
                <a:rPr sz="1200" dirty="0" err="1"/>
                <a:t>érapamil</a:t>
              </a:r>
              <a:r>
                <a:rPr sz="1200" dirty="0"/>
                <a:t> </a:t>
              </a:r>
              <a:r>
                <a:rPr sz="1200" dirty="0" err="1"/>
                <a:t>si</a:t>
              </a:r>
              <a:r>
                <a:rPr sz="1200" dirty="0"/>
                <a:t> ATCD </a:t>
              </a:r>
              <a:r>
                <a:rPr sz="1200" dirty="0" err="1"/>
                <a:t>d’IC</a:t>
              </a:r>
              <a:endParaRPr sz="1200" dirty="0"/>
            </a:p>
          </p:txBody>
        </p:sp>
      </p:grpSp>
      <p:grpSp>
        <p:nvGrpSpPr>
          <p:cNvPr id="324" name="Rectangle à coins arrondis 21"/>
          <p:cNvGrpSpPr/>
          <p:nvPr/>
        </p:nvGrpSpPr>
        <p:grpSpPr>
          <a:xfrm>
            <a:off x="7988023" y="3955141"/>
            <a:ext cx="2916000" cy="2253263"/>
            <a:chOff x="3895276" y="1854627"/>
            <a:chExt cx="7515618" cy="6189933"/>
          </a:xfrm>
        </p:grpSpPr>
        <p:sp>
          <p:nvSpPr>
            <p:cNvPr id="322" name="Rectangle aux angles arrondis"/>
            <p:cNvSpPr/>
            <p:nvPr/>
          </p:nvSpPr>
          <p:spPr>
            <a:xfrm>
              <a:off x="3895276" y="2382792"/>
              <a:ext cx="7515618" cy="5661768"/>
            </a:xfrm>
            <a:prstGeom prst="roundRect">
              <a:avLst>
                <a:gd name="adj" fmla="val 16667"/>
              </a:avLst>
            </a:prstGeom>
            <a:solidFill>
              <a:srgbClr val="FBE5D6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Traitements à poursuivre:…"/>
            <p:cNvSpPr/>
            <p:nvPr/>
          </p:nvSpPr>
          <p:spPr>
            <a:xfrm>
              <a:off x="4540908" y="1854627"/>
              <a:ext cx="6754569" cy="532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algn="ctr">
                <a:defRPr sz="36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200" dirty="0"/>
                <a:t>Molécules conseillées/</a:t>
              </a:r>
              <a:r>
                <a:rPr sz="1200" dirty="0"/>
                <a:t>à </a:t>
              </a:r>
              <a:r>
                <a:rPr sz="1200" dirty="0" err="1"/>
                <a:t>poursuivre</a:t>
              </a:r>
              <a:r>
                <a:rPr sz="1200" dirty="0"/>
                <a:t>:</a:t>
              </a:r>
              <a:endParaRPr lang="fr-FR" sz="1200" dirty="0"/>
            </a:p>
            <a:p>
              <a:pPr algn="ctr">
                <a:defRPr sz="3600" b="1">
                  <a:latin typeface="Calibri"/>
                  <a:ea typeface="Calibri"/>
                  <a:cs typeface="Calibri"/>
                  <a:sym typeface="Calibri"/>
                </a:defRPr>
              </a:pPr>
              <a:endParaRPr sz="1200" dirty="0">
                <a:solidFill>
                  <a:srgbClr val="FFFFFF"/>
                </a:solidFill>
              </a:endParaRPr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-</a:t>
              </a:r>
              <a:r>
                <a:rPr sz="1200" dirty="0" err="1"/>
                <a:t>Bétabloquants</a:t>
              </a:r>
              <a:r>
                <a:rPr sz="1200" dirty="0"/>
                <a:t> </a:t>
              </a:r>
              <a:r>
                <a:rPr sz="1200" dirty="0" err="1"/>
                <a:t>si</a:t>
              </a:r>
              <a:r>
                <a:rPr sz="1200" dirty="0"/>
                <a:t> ATCD de FA</a:t>
              </a:r>
              <a:r>
                <a:rPr lang="fr-FR" sz="1200" dirty="0"/>
                <a:t>/coronaropathie/IC</a:t>
              </a:r>
              <a:r>
                <a:rPr sz="1200" dirty="0"/>
                <a:t>  </a:t>
              </a:r>
              <a:endParaRPr sz="1200" dirty="0">
                <a:solidFill>
                  <a:srgbClr val="FFFFFF"/>
                </a:solidFill>
              </a:endParaRPr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-</a:t>
              </a:r>
              <a:r>
                <a:rPr sz="1200" dirty="0" err="1"/>
                <a:t>Diurétiques</a:t>
              </a:r>
              <a:r>
                <a:rPr sz="1200" dirty="0"/>
                <a:t> </a:t>
              </a:r>
              <a:r>
                <a:rPr sz="1200" dirty="0" err="1"/>
                <a:t>thiazidiques</a:t>
              </a:r>
              <a:r>
                <a:rPr sz="1200" dirty="0"/>
                <a:t> </a:t>
              </a:r>
              <a:r>
                <a:rPr sz="1200" dirty="0" err="1"/>
                <a:t>si</a:t>
              </a:r>
              <a:r>
                <a:rPr sz="1200" dirty="0"/>
                <a:t> </a:t>
              </a:r>
              <a:r>
                <a:rPr lang="fr-FR" sz="1200" dirty="0"/>
                <a:t>ATCD AVC</a:t>
              </a:r>
              <a:endParaRPr sz="1200" dirty="0">
                <a:solidFill>
                  <a:srgbClr val="FFFFFF"/>
                </a:solidFill>
              </a:endParaRPr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-IEC/ARA 2</a:t>
              </a:r>
              <a:r>
                <a:rPr lang="fr-FR" sz="1200" dirty="0"/>
                <a:t> si ATCD coronaropathie/IC</a:t>
              </a:r>
            </a:p>
            <a:p>
              <a:pPr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200" dirty="0"/>
                <a:t>-Inhibiteurs calciques</a:t>
              </a:r>
            </a:p>
          </p:txBody>
        </p:sp>
      </p:grpSp>
      <p:cxnSp>
        <p:nvCxnSpPr>
          <p:cNvPr id="6" name="Connecteur droit avec flèche 5"/>
          <p:cNvCxnSpPr/>
          <p:nvPr/>
        </p:nvCxnSpPr>
        <p:spPr>
          <a:xfrm>
            <a:off x="5779938" y="1541046"/>
            <a:ext cx="13594" cy="38033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9" name="Rectangle à coins arrondis 7"/>
          <p:cNvGrpSpPr/>
          <p:nvPr/>
        </p:nvGrpSpPr>
        <p:grpSpPr>
          <a:xfrm>
            <a:off x="4901635" y="1927990"/>
            <a:ext cx="2046342" cy="2736850"/>
            <a:chOff x="208345" y="-3760015"/>
            <a:chExt cx="4092681" cy="5473695"/>
          </a:xfrm>
        </p:grpSpPr>
        <p:sp>
          <p:nvSpPr>
            <p:cNvPr id="40" name="Rectangle aux angles arrondis"/>
            <p:cNvSpPr/>
            <p:nvPr/>
          </p:nvSpPr>
          <p:spPr>
            <a:xfrm>
              <a:off x="526419" y="-3760015"/>
              <a:ext cx="3323710" cy="121253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400" b="1" dirty="0"/>
                <a:t>Monothérapie ou adaptation</a:t>
              </a:r>
              <a:r>
                <a:rPr lang="fr-FR" sz="1400" dirty="0"/>
                <a:t> si TA&gt;160 </a:t>
              </a:r>
              <a:r>
                <a:rPr lang="fr-FR" sz="1400" dirty="0" err="1"/>
                <a:t>mmHg</a:t>
              </a:r>
              <a:endParaRPr sz="1400" dirty="0"/>
            </a:p>
          </p:txBody>
        </p:sp>
        <p:sp>
          <p:nvSpPr>
            <p:cNvPr id="41" name="PA systolique:…"/>
            <p:cNvSpPr/>
            <p:nvPr/>
          </p:nvSpPr>
          <p:spPr>
            <a:xfrm>
              <a:off x="208345" y="421023"/>
              <a:ext cx="4092681" cy="129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grpSp>
        <p:nvGrpSpPr>
          <p:cNvPr id="44" name="Rectangle à coins arrondis 7"/>
          <p:cNvGrpSpPr/>
          <p:nvPr/>
        </p:nvGrpSpPr>
        <p:grpSpPr>
          <a:xfrm>
            <a:off x="4697543" y="2976477"/>
            <a:ext cx="2188102" cy="2736850"/>
            <a:chOff x="208345" y="-3760015"/>
            <a:chExt cx="4376202" cy="5473695"/>
          </a:xfrm>
        </p:grpSpPr>
        <p:sp>
          <p:nvSpPr>
            <p:cNvPr id="45" name="Rectangle aux angles arrondis"/>
            <p:cNvSpPr/>
            <p:nvPr/>
          </p:nvSpPr>
          <p:spPr>
            <a:xfrm>
              <a:off x="526418" y="-3760015"/>
              <a:ext cx="4058129" cy="1828902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54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400" b="1" dirty="0"/>
                <a:t>Objectifs:</a:t>
              </a:r>
            </a:p>
            <a:p>
              <a:pPr algn="ctr"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400" dirty="0"/>
                <a:t>&lt;150 </a:t>
              </a:r>
              <a:r>
                <a:rPr lang="fr-FR" sz="1400" dirty="0" err="1"/>
                <a:t>mmHg</a:t>
              </a:r>
              <a:r>
                <a:rPr lang="fr-FR" sz="1400" dirty="0"/>
                <a:t> (&gt;80 ans)</a:t>
              </a:r>
              <a:endParaRPr lang="fr-FR" sz="1400" dirty="0">
                <a:solidFill>
                  <a:srgbClr val="FFFFFF"/>
                </a:solidFill>
              </a:endParaRPr>
            </a:p>
            <a:p>
              <a:pPr algn="ctr">
                <a:defRPr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fr-FR" sz="1400" dirty="0"/>
                <a:t>&lt;140 </a:t>
              </a:r>
              <a:r>
                <a:rPr lang="fr-FR" sz="1400" dirty="0" err="1"/>
                <a:t>mmHg</a:t>
              </a:r>
              <a:r>
                <a:rPr lang="fr-FR" sz="1400" dirty="0"/>
                <a:t> (75-79 ans)</a:t>
              </a:r>
            </a:p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sz="1400" dirty="0"/>
            </a:p>
          </p:txBody>
        </p:sp>
        <p:sp>
          <p:nvSpPr>
            <p:cNvPr id="46" name="PA systolique:…"/>
            <p:cNvSpPr/>
            <p:nvPr/>
          </p:nvSpPr>
          <p:spPr>
            <a:xfrm>
              <a:off x="208345" y="421023"/>
              <a:ext cx="4092680" cy="1292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cxnSp>
        <p:nvCxnSpPr>
          <p:cNvPr id="47" name="Connecteur droit avec flèche 46"/>
          <p:cNvCxnSpPr/>
          <p:nvPr/>
        </p:nvCxnSpPr>
        <p:spPr>
          <a:xfrm>
            <a:off x="5793532" y="2550209"/>
            <a:ext cx="13594" cy="39600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5807126" y="3887720"/>
            <a:ext cx="951" cy="47335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Rectangle aux angles arrondis"/>
          <p:cNvSpPr>
            <a:spLocks noGrp="1"/>
          </p:cNvSpPr>
          <p:nvPr>
            <p:ph type="body" idx="1"/>
          </p:nvPr>
        </p:nvSpPr>
        <p:spPr>
          <a:xfrm>
            <a:off x="4554718" y="4357863"/>
            <a:ext cx="2632788" cy="1209113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5400" cap="flat">
            <a:solidFill>
              <a:srgbClr val="42719B"/>
            </a:solidFill>
            <a:prstDash val="solid"/>
            <a:miter lim="800000"/>
          </a:ln>
          <a:effectLst/>
        </p:spPr>
        <p:txBody>
          <a:bodyPr vert="horz" wrap="square" lIns="45719" tIns="45719" rIns="45719" bIns="45719" numCol="1" rtlCol="0"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400" b="1" dirty="0"/>
              <a:t>Baisse voir arrêt du traitement</a:t>
            </a:r>
            <a:r>
              <a:rPr lang="fr-FR" sz="1400" dirty="0"/>
              <a:t> TA &lt;120 </a:t>
            </a:r>
            <a:r>
              <a:rPr lang="fr-FR" sz="1400" dirty="0" err="1"/>
              <a:t>mmhg</a:t>
            </a:r>
            <a:r>
              <a:rPr lang="fr-FR" sz="1400" dirty="0"/>
              <a:t> ou hypotension orthostatique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146388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Une prise en charge spécifique chez les patients les plus fragi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/>
              <a:t>Les anticoagulants</a:t>
            </a:r>
            <a:endParaRPr b="1" dirty="0"/>
          </a:p>
        </p:txBody>
      </p:sp>
      <p:sp>
        <p:nvSpPr>
          <p:cNvPr id="286" name="Modifier : 2 clic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256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Espace réservé du texte 1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>
            <a:lvl1pPr>
              <a:defRPr sz="7200" spc="-300"/>
            </a:lvl1pPr>
          </a:lstStyle>
          <a:p>
            <a:r>
              <a:rPr dirty="0"/>
              <a:t>Les </a:t>
            </a:r>
            <a:r>
              <a:rPr dirty="0" err="1"/>
              <a:t>antithrombotiques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la </a:t>
            </a:r>
            <a:r>
              <a:rPr dirty="0" err="1"/>
              <a:t>deuxième</a:t>
            </a:r>
            <a:endParaRPr lang="fr-FR" dirty="0"/>
          </a:p>
          <a:p>
            <a:endParaRPr lang="fr-FR" dirty="0"/>
          </a:p>
          <a:p>
            <a:r>
              <a:rPr dirty="0"/>
              <a:t> sous-</a:t>
            </a:r>
            <a:r>
              <a:rPr dirty="0" err="1"/>
              <a:t>classe</a:t>
            </a:r>
            <a:r>
              <a:rPr dirty="0"/>
              <a:t> </a:t>
            </a:r>
            <a:r>
              <a:rPr dirty="0" err="1"/>
              <a:t>pharmacologique</a:t>
            </a:r>
            <a:r>
              <a:rPr dirty="0"/>
              <a:t> la plus </a:t>
            </a:r>
            <a:r>
              <a:rPr dirty="0" err="1"/>
              <a:t>souvent</a:t>
            </a:r>
            <a:r>
              <a:rPr dirty="0"/>
              <a:t> </a:t>
            </a:r>
            <a:r>
              <a:rPr dirty="0" err="1"/>
              <a:t>impliquée</a:t>
            </a:r>
            <a:endParaRPr lang="fr-FR" dirty="0"/>
          </a:p>
          <a:p>
            <a:endParaRPr lang="fr-FR" dirty="0"/>
          </a:p>
          <a:p>
            <a:r>
              <a:rPr dirty="0"/>
              <a:t> </a:t>
            </a:r>
            <a:r>
              <a:rPr dirty="0" err="1"/>
              <a:t>dans</a:t>
            </a:r>
            <a:r>
              <a:rPr dirty="0"/>
              <a:t> un </a:t>
            </a:r>
            <a:r>
              <a:rPr dirty="0" err="1"/>
              <a:t>effet</a:t>
            </a:r>
            <a:r>
              <a:rPr dirty="0"/>
              <a:t> </a:t>
            </a:r>
            <a:r>
              <a:rPr dirty="0" err="1"/>
              <a:t>indésirable</a:t>
            </a:r>
            <a:r>
              <a:rPr dirty="0"/>
              <a:t> </a:t>
            </a:r>
            <a:r>
              <a:rPr dirty="0" err="1"/>
              <a:t>conduisant</a:t>
            </a:r>
            <a:r>
              <a:rPr dirty="0"/>
              <a:t> à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hospitalisation</a:t>
            </a:r>
            <a:endParaRPr dirty="0"/>
          </a:p>
        </p:txBody>
      </p:sp>
      <p:sp>
        <p:nvSpPr>
          <p:cNvPr id="335" name="ZoneTexte 2"/>
          <p:cNvSpPr txBox="1"/>
          <p:nvPr/>
        </p:nvSpPr>
        <p:spPr>
          <a:xfrm>
            <a:off x="273698" y="6243374"/>
            <a:ext cx="5822303" cy="12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000"/>
            </a:lvl1pPr>
          </a:lstStyle>
          <a:p>
            <a:r>
              <a:rPr sz="500"/>
              <a:t>Rapport IATROSTAT</a:t>
            </a:r>
          </a:p>
        </p:txBody>
      </p:sp>
    </p:spTree>
    <p:extLst>
      <p:ext uri="{BB962C8B-B14F-4D97-AF65-F5344CB8AC3E}">
        <p14:creationId xmlns:p14="http://schemas.microsoft.com/office/powerpoint/2010/main" val="53976125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Antivitamine K</a:t>
            </a:r>
          </a:p>
        </p:txBody>
      </p:sp>
      <p:sp>
        <p:nvSpPr>
          <p:cNvPr id="338" name="Espace réservé du text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Posologie plus basse et algorithme spécifique pour les patients de plus de 70 ans</a:t>
            </a:r>
          </a:p>
          <a:p>
            <a:r>
              <a:t>Pour les patients de plus 80 ans, il faut envisager une baisse de la posologie ( ½ voir ¼)</a:t>
            </a:r>
          </a:p>
          <a:p>
            <a:r>
              <a:t> En cas de DFG très altéré, la surveillance de l’INR doit être plus régulière</a:t>
            </a:r>
          </a:p>
          <a:p>
            <a:r>
              <a:t>Attention à l’association avec un antiagrégant plaquettaire. Augmentation du risque hémorragique </a:t>
            </a:r>
          </a:p>
        </p:txBody>
      </p:sp>
    </p:spTree>
    <p:extLst>
      <p:ext uri="{BB962C8B-B14F-4D97-AF65-F5344CB8AC3E}">
        <p14:creationId xmlns:p14="http://schemas.microsoft.com/office/powerpoint/2010/main" val="3888814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Anticoagulants oraux direct</a:t>
            </a:r>
          </a:p>
        </p:txBody>
      </p:sp>
      <p:sp>
        <p:nvSpPr>
          <p:cNvPr id="341" name="Espace réservé du text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02124"/>
                </a:solidFill>
              </a:defRPr>
            </a:pPr>
            <a:r>
              <a:t>2 types</a:t>
            </a:r>
          </a:p>
          <a:p>
            <a:pPr marL="0" indent="0">
              <a:buNone/>
              <a:defRPr>
                <a:solidFill>
                  <a:srgbClr val="202124"/>
                </a:solidFill>
              </a:defRPr>
            </a:pPr>
            <a:endParaRPr/>
          </a:p>
          <a:p>
            <a:pPr marL="0" indent="0">
              <a:buNone/>
              <a:defRPr>
                <a:solidFill>
                  <a:srgbClr val="202124"/>
                </a:solidFill>
              </a:defRPr>
            </a:pPr>
            <a:r>
              <a:t>Inhibiteurs directs du facteur Xa : apixaban  et rivaroxaban</a:t>
            </a:r>
          </a:p>
          <a:p>
            <a:pPr marL="0" indent="0">
              <a:buNone/>
              <a:defRPr>
                <a:solidFill>
                  <a:srgbClr val="202124"/>
                </a:solidFill>
              </a:defRPr>
            </a:pPr>
            <a:endParaRPr/>
          </a:p>
          <a:p>
            <a:pPr marL="0" indent="0">
              <a:buNone/>
            </a:pPr>
            <a:r>
              <a:t>Inhibiteur direct de la thrombine (anti-IIa) : dabigatran</a:t>
            </a:r>
          </a:p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t>Attention à l’association avec un antiagrégant plaquettaire. Augmentation du risque hémorragique </a:t>
            </a:r>
          </a:p>
        </p:txBody>
      </p:sp>
    </p:spTree>
    <p:extLst>
      <p:ext uri="{BB962C8B-B14F-4D97-AF65-F5344CB8AC3E}">
        <p14:creationId xmlns:p14="http://schemas.microsoft.com/office/powerpoint/2010/main" val="46927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Adaptation chez le patient âgé</a:t>
            </a:r>
          </a:p>
        </p:txBody>
      </p:sp>
      <p:sp>
        <p:nvSpPr>
          <p:cNvPr id="344" name="Espace réservé du text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sp>
        <p:nvSpPr>
          <p:cNvPr id="345" name="ZoneTexte 3"/>
          <p:cNvSpPr txBox="1"/>
          <p:nvPr/>
        </p:nvSpPr>
        <p:spPr>
          <a:xfrm>
            <a:off x="270588" y="6374003"/>
            <a:ext cx="4357397" cy="12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000"/>
            </a:lvl1pPr>
          </a:lstStyle>
          <a:p>
            <a:r>
              <a:rPr sz="500"/>
              <a:t>https://www.has-sante.fr/jcms/c_2851086/fr/les-anticoagulants-oraux</a:t>
            </a:r>
          </a:p>
        </p:txBody>
      </p:sp>
      <p:sp>
        <p:nvSpPr>
          <p:cNvPr id="346" name="Apixaban"/>
          <p:cNvSpPr/>
          <p:nvPr/>
        </p:nvSpPr>
        <p:spPr>
          <a:xfrm>
            <a:off x="861769" y="3516894"/>
            <a:ext cx="1559780" cy="9688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4000"/>
            </a:lvl1pPr>
          </a:lstStyle>
          <a:p>
            <a:r>
              <a:rPr sz="2000"/>
              <a:t>Apixaban</a:t>
            </a:r>
          </a:p>
        </p:txBody>
      </p:sp>
      <p:sp>
        <p:nvSpPr>
          <p:cNvPr id="347" name="DFG&lt;15"/>
          <p:cNvSpPr/>
          <p:nvPr/>
        </p:nvSpPr>
        <p:spPr>
          <a:xfrm>
            <a:off x="3758221" y="5187923"/>
            <a:ext cx="827024" cy="63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satOff val="-41871"/>
                <a:lumOff val="-1305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2000"/>
            </a:lvl1pPr>
          </a:lstStyle>
          <a:p>
            <a:r>
              <a:rPr sz="1000"/>
              <a:t>DFG&lt;15</a:t>
            </a:r>
          </a:p>
        </p:txBody>
      </p:sp>
      <p:sp>
        <p:nvSpPr>
          <p:cNvPr id="348" name="DFG entre 15 et 29"/>
          <p:cNvSpPr/>
          <p:nvPr/>
        </p:nvSpPr>
        <p:spPr>
          <a:xfrm>
            <a:off x="3758221" y="3715600"/>
            <a:ext cx="827024" cy="63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satOff val="-41871"/>
                <a:lumOff val="-1305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2000"/>
            </a:lvl1pPr>
          </a:lstStyle>
          <a:p>
            <a:r>
              <a:rPr sz="1000"/>
              <a:t>DFG entre 15 et 29</a:t>
            </a:r>
          </a:p>
        </p:txBody>
      </p:sp>
      <p:sp>
        <p:nvSpPr>
          <p:cNvPr id="349" name="DFG&gt;30"/>
          <p:cNvSpPr/>
          <p:nvPr/>
        </p:nvSpPr>
        <p:spPr>
          <a:xfrm>
            <a:off x="3758221" y="2179665"/>
            <a:ext cx="827024" cy="63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satOff val="-41871"/>
                <a:lumOff val="-1305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2000"/>
            </a:lvl1pPr>
          </a:lstStyle>
          <a:p>
            <a:r>
              <a:rPr sz="1000"/>
              <a:t>DFG&gt;30</a:t>
            </a:r>
          </a:p>
        </p:txBody>
      </p:sp>
      <p:sp>
        <p:nvSpPr>
          <p:cNvPr id="350" name="Baisse de la posologie à 2.5 mg*2 si au moins 2 critères…"/>
          <p:cNvSpPr/>
          <p:nvPr/>
        </p:nvSpPr>
        <p:spPr>
          <a:xfrm>
            <a:off x="6757868" y="1762956"/>
            <a:ext cx="2427696" cy="1343080"/>
          </a:xfrm>
          <a:prstGeom prst="roundRect">
            <a:avLst>
              <a:gd name="adj" fmla="val 1663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 fontScale="85000" lnSpcReduction="20000"/>
          </a:bodyPr>
          <a:lstStyle/>
          <a:p>
            <a:pPr algn="ctr" defTabSz="487668">
              <a:spcBef>
                <a:spcPts val="900"/>
              </a:spcBef>
              <a:defRPr sz="2080"/>
            </a:pPr>
            <a:endParaRPr lang="fr-FR" sz="1040" dirty="0"/>
          </a:p>
          <a:p>
            <a:pPr algn="ctr" defTabSz="487668">
              <a:spcBef>
                <a:spcPts val="900"/>
              </a:spcBef>
              <a:defRPr sz="2080"/>
            </a:pPr>
            <a:r>
              <a:rPr sz="1040" dirty="0" err="1"/>
              <a:t>Baisse</a:t>
            </a:r>
            <a:r>
              <a:rPr sz="1040" dirty="0"/>
              <a:t> de la </a:t>
            </a:r>
            <a:r>
              <a:rPr sz="1040" dirty="0" err="1"/>
              <a:t>posologie</a:t>
            </a:r>
            <a:r>
              <a:rPr sz="1040" dirty="0"/>
              <a:t> à 2.5 mg*2 </a:t>
            </a:r>
            <a:r>
              <a:rPr sz="1040" dirty="0" err="1"/>
              <a:t>si</a:t>
            </a:r>
            <a:r>
              <a:rPr sz="1040" dirty="0"/>
              <a:t> au </a:t>
            </a:r>
            <a:r>
              <a:rPr sz="1040" dirty="0" err="1"/>
              <a:t>moins</a:t>
            </a:r>
            <a:r>
              <a:rPr sz="1040" dirty="0"/>
              <a:t> 2 </a:t>
            </a:r>
            <a:r>
              <a:rPr sz="1040" dirty="0" err="1"/>
              <a:t>critères</a:t>
            </a:r>
            <a:endParaRPr sz="1040" dirty="0"/>
          </a:p>
          <a:p>
            <a:pPr defTabSz="487668">
              <a:spcBef>
                <a:spcPts val="900"/>
              </a:spcBef>
              <a:defRPr sz="2080"/>
            </a:pPr>
            <a:r>
              <a:rPr sz="1040" dirty="0"/>
              <a:t>-Patient de plus de 80 </a:t>
            </a:r>
            <a:r>
              <a:rPr sz="1040" dirty="0" err="1"/>
              <a:t>ans</a:t>
            </a:r>
            <a:endParaRPr sz="1040" dirty="0"/>
          </a:p>
          <a:p>
            <a:pPr defTabSz="213348">
              <a:spcBef>
                <a:spcPts val="900"/>
              </a:spcBef>
              <a:defRPr sz="2080"/>
            </a:pPr>
            <a:r>
              <a:rPr sz="1040" dirty="0"/>
              <a:t>-</a:t>
            </a:r>
            <a:r>
              <a:rPr sz="1040" dirty="0" err="1"/>
              <a:t>Poids</a:t>
            </a:r>
            <a:r>
              <a:rPr sz="1040" dirty="0"/>
              <a:t>&lt;60 kg</a:t>
            </a:r>
          </a:p>
          <a:p>
            <a:pPr defTabSz="213348">
              <a:spcBef>
                <a:spcPts val="900"/>
              </a:spcBef>
              <a:defRPr sz="2080"/>
            </a:pPr>
            <a:r>
              <a:rPr sz="1040" dirty="0"/>
              <a:t>-</a:t>
            </a:r>
            <a:r>
              <a:rPr sz="1040" dirty="0" err="1"/>
              <a:t>Créatinine</a:t>
            </a:r>
            <a:r>
              <a:rPr sz="1040" dirty="0"/>
              <a:t> &gt; 133 </a:t>
            </a:r>
            <a:r>
              <a:rPr sz="1040" dirty="0" err="1"/>
              <a:t>umol</a:t>
            </a:r>
            <a:r>
              <a:rPr sz="1040" dirty="0"/>
              <a:t>/l</a:t>
            </a:r>
          </a:p>
          <a:p>
            <a:pPr defTabSz="487668">
              <a:spcBef>
                <a:spcPts val="900"/>
              </a:spcBef>
              <a:defRPr sz="800"/>
            </a:pPr>
            <a:endParaRPr sz="400" dirty="0"/>
          </a:p>
          <a:p>
            <a:pPr defTabSz="487668">
              <a:spcBef>
                <a:spcPts val="900"/>
              </a:spcBef>
              <a:defRPr sz="800"/>
            </a:pPr>
            <a:endParaRPr sz="400" dirty="0"/>
          </a:p>
        </p:txBody>
      </p:sp>
      <p:sp>
        <p:nvSpPr>
          <p:cNvPr id="351" name="Baisse de la posologie à 2.5 mg*2"/>
          <p:cNvSpPr/>
          <p:nvPr/>
        </p:nvSpPr>
        <p:spPr>
          <a:xfrm>
            <a:off x="6749555" y="3392425"/>
            <a:ext cx="2402570" cy="1217739"/>
          </a:xfrm>
          <a:prstGeom prst="roundRect">
            <a:avLst>
              <a:gd name="adj" fmla="val 1663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defTabSz="597393">
              <a:spcBef>
                <a:spcPts val="1100"/>
              </a:spcBef>
              <a:defRPr sz="980"/>
            </a:pPr>
            <a:endParaRPr sz="490"/>
          </a:p>
          <a:p>
            <a:pPr defTabSz="597393">
              <a:spcBef>
                <a:spcPts val="1100"/>
              </a:spcBef>
              <a:defRPr sz="980"/>
            </a:pPr>
            <a:endParaRPr sz="490"/>
          </a:p>
          <a:p>
            <a:pPr algn="ctr" defTabSz="597393">
              <a:spcBef>
                <a:spcPts val="1100"/>
              </a:spcBef>
              <a:defRPr sz="2254"/>
            </a:pPr>
            <a:r>
              <a:rPr sz="1127"/>
              <a:t>Baisse de la posologie à 2.5 mg*2</a:t>
            </a:r>
          </a:p>
          <a:p>
            <a:pPr defTabSz="597393">
              <a:spcBef>
                <a:spcPts val="1100"/>
              </a:spcBef>
              <a:defRPr sz="980"/>
            </a:pPr>
            <a:endParaRPr sz="490"/>
          </a:p>
        </p:txBody>
      </p:sp>
      <p:sp>
        <p:nvSpPr>
          <p:cNvPr id="352" name="Contre indication"/>
          <p:cNvSpPr/>
          <p:nvPr/>
        </p:nvSpPr>
        <p:spPr>
          <a:xfrm>
            <a:off x="6749555" y="4896554"/>
            <a:ext cx="2402570" cy="1217739"/>
          </a:xfrm>
          <a:prstGeom prst="roundRect">
            <a:avLst>
              <a:gd name="adj" fmla="val 1663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defTabSz="597393">
              <a:spcBef>
                <a:spcPts val="1100"/>
              </a:spcBef>
              <a:defRPr sz="980"/>
            </a:pPr>
            <a:endParaRPr sz="490"/>
          </a:p>
          <a:p>
            <a:pPr defTabSz="597393">
              <a:spcBef>
                <a:spcPts val="1100"/>
              </a:spcBef>
              <a:defRPr sz="980"/>
            </a:pPr>
            <a:endParaRPr sz="490"/>
          </a:p>
          <a:p>
            <a:pPr algn="ctr" defTabSz="597393">
              <a:spcBef>
                <a:spcPts val="1100"/>
              </a:spcBef>
              <a:defRPr sz="2254"/>
            </a:pPr>
            <a:r>
              <a:rPr sz="1127"/>
              <a:t>Contre indication</a:t>
            </a:r>
          </a:p>
          <a:p>
            <a:pPr defTabSz="597393">
              <a:spcBef>
                <a:spcPts val="1100"/>
              </a:spcBef>
              <a:defRPr sz="980"/>
            </a:pPr>
            <a:endParaRPr sz="490"/>
          </a:p>
        </p:txBody>
      </p:sp>
      <p:sp>
        <p:nvSpPr>
          <p:cNvPr id="353" name="Ligne"/>
          <p:cNvSpPr/>
          <p:nvPr/>
        </p:nvSpPr>
        <p:spPr>
          <a:xfrm flipV="1">
            <a:off x="2434810" y="2490677"/>
            <a:ext cx="1315000" cy="152534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54" name="Ligne"/>
          <p:cNvSpPr/>
          <p:nvPr/>
        </p:nvSpPr>
        <p:spPr>
          <a:xfrm>
            <a:off x="2434810" y="4041590"/>
            <a:ext cx="1310190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55" name="Ligne"/>
          <p:cNvSpPr/>
          <p:nvPr/>
        </p:nvSpPr>
        <p:spPr>
          <a:xfrm>
            <a:off x="2439559" y="4075541"/>
            <a:ext cx="1305449" cy="147528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56" name="Ligne"/>
          <p:cNvSpPr/>
          <p:nvPr/>
        </p:nvSpPr>
        <p:spPr>
          <a:xfrm>
            <a:off x="4595742" y="4028804"/>
            <a:ext cx="214331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57" name="Ligne"/>
          <p:cNvSpPr/>
          <p:nvPr/>
        </p:nvSpPr>
        <p:spPr>
          <a:xfrm>
            <a:off x="4595742" y="5520409"/>
            <a:ext cx="214331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58" name="Ligne"/>
          <p:cNvSpPr/>
          <p:nvPr/>
        </p:nvSpPr>
        <p:spPr>
          <a:xfrm>
            <a:off x="4595742" y="2497165"/>
            <a:ext cx="214331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2434918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Adaptation chez le patient âgé</a:t>
            </a:r>
          </a:p>
        </p:txBody>
      </p:sp>
      <p:sp>
        <p:nvSpPr>
          <p:cNvPr id="361" name="Espace réservé du text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/>
          </a:p>
        </p:txBody>
      </p:sp>
      <p:sp>
        <p:nvSpPr>
          <p:cNvPr id="362" name="ZoneTexte 3"/>
          <p:cNvSpPr txBox="1"/>
          <p:nvPr/>
        </p:nvSpPr>
        <p:spPr>
          <a:xfrm>
            <a:off x="270588" y="6374003"/>
            <a:ext cx="4357397" cy="12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000"/>
            </a:lvl1pPr>
          </a:lstStyle>
          <a:p>
            <a:r>
              <a:rPr sz="500"/>
              <a:t>https://www.has-sante.fr/jcms/c_2851086/fr/les-anticoagulants-oraux</a:t>
            </a:r>
          </a:p>
        </p:txBody>
      </p:sp>
      <p:sp>
        <p:nvSpPr>
          <p:cNvPr id="363" name="Rivaroxaban"/>
          <p:cNvSpPr/>
          <p:nvPr/>
        </p:nvSpPr>
        <p:spPr>
          <a:xfrm>
            <a:off x="861769" y="3516894"/>
            <a:ext cx="1559780" cy="9688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4000"/>
            </a:lvl1pPr>
          </a:lstStyle>
          <a:p>
            <a:r>
              <a:rPr sz="2000"/>
              <a:t>Rivaroxaban</a:t>
            </a:r>
          </a:p>
        </p:txBody>
      </p:sp>
      <p:sp>
        <p:nvSpPr>
          <p:cNvPr id="364" name="DFG&lt;15"/>
          <p:cNvSpPr/>
          <p:nvPr/>
        </p:nvSpPr>
        <p:spPr>
          <a:xfrm>
            <a:off x="3758221" y="5187923"/>
            <a:ext cx="827024" cy="63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satOff val="-41871"/>
                <a:lumOff val="-1305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2000"/>
            </a:lvl1pPr>
          </a:lstStyle>
          <a:p>
            <a:r>
              <a:rPr sz="1000"/>
              <a:t>DFG&lt;15</a:t>
            </a:r>
          </a:p>
        </p:txBody>
      </p:sp>
      <p:sp>
        <p:nvSpPr>
          <p:cNvPr id="365" name="DFG entre 15 et 49"/>
          <p:cNvSpPr/>
          <p:nvPr/>
        </p:nvSpPr>
        <p:spPr>
          <a:xfrm>
            <a:off x="3758221" y="3715600"/>
            <a:ext cx="827024" cy="63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satOff val="-41871"/>
                <a:lumOff val="-1305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2000"/>
            </a:lvl1pPr>
          </a:lstStyle>
          <a:p>
            <a:r>
              <a:rPr sz="1000"/>
              <a:t>DFG entre 15 et 49</a:t>
            </a:r>
          </a:p>
        </p:txBody>
      </p:sp>
      <p:sp>
        <p:nvSpPr>
          <p:cNvPr id="366" name="DFG&gt;49"/>
          <p:cNvSpPr/>
          <p:nvPr/>
        </p:nvSpPr>
        <p:spPr>
          <a:xfrm>
            <a:off x="3758221" y="2179665"/>
            <a:ext cx="827024" cy="63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satOff val="-41871"/>
                <a:lumOff val="-1305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2000"/>
            </a:lvl1pPr>
          </a:lstStyle>
          <a:p>
            <a:r>
              <a:rPr sz="1000"/>
              <a:t>DFG&gt;49</a:t>
            </a:r>
          </a:p>
        </p:txBody>
      </p:sp>
      <p:sp>
        <p:nvSpPr>
          <p:cNvPr id="367" name="Pas de modification de la posologie"/>
          <p:cNvSpPr/>
          <p:nvPr/>
        </p:nvSpPr>
        <p:spPr>
          <a:xfrm>
            <a:off x="6749555" y="1888296"/>
            <a:ext cx="2402570" cy="1217739"/>
          </a:xfrm>
          <a:prstGeom prst="roundRect">
            <a:avLst>
              <a:gd name="adj" fmla="val 1663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defTabSz="597393">
              <a:spcBef>
                <a:spcPts val="1100"/>
              </a:spcBef>
              <a:defRPr sz="980"/>
            </a:pPr>
            <a:endParaRPr sz="490"/>
          </a:p>
          <a:p>
            <a:pPr defTabSz="597393">
              <a:spcBef>
                <a:spcPts val="1100"/>
              </a:spcBef>
              <a:defRPr sz="980"/>
            </a:pPr>
            <a:endParaRPr sz="490"/>
          </a:p>
          <a:p>
            <a:pPr algn="ctr" defTabSz="597393">
              <a:spcBef>
                <a:spcPts val="1100"/>
              </a:spcBef>
              <a:defRPr sz="2254"/>
            </a:pPr>
            <a:r>
              <a:rPr sz="1127"/>
              <a:t>Pas de modification de la posologie</a:t>
            </a:r>
          </a:p>
          <a:p>
            <a:pPr defTabSz="597393">
              <a:spcBef>
                <a:spcPts val="1100"/>
              </a:spcBef>
              <a:defRPr sz="980"/>
            </a:pPr>
            <a:endParaRPr sz="490"/>
          </a:p>
        </p:txBody>
      </p:sp>
      <p:sp>
        <p:nvSpPr>
          <p:cNvPr id="368" name="Baisse de la posologie à 15 mg…"/>
          <p:cNvSpPr/>
          <p:nvPr/>
        </p:nvSpPr>
        <p:spPr>
          <a:xfrm>
            <a:off x="6749555" y="3392425"/>
            <a:ext cx="2402570" cy="1217739"/>
          </a:xfrm>
          <a:prstGeom prst="roundRect">
            <a:avLst>
              <a:gd name="adj" fmla="val 1663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defTabSz="487668">
              <a:spcBef>
                <a:spcPts val="900"/>
              </a:spcBef>
              <a:defRPr sz="800"/>
            </a:pPr>
            <a:endParaRPr sz="400"/>
          </a:p>
          <a:p>
            <a:pPr defTabSz="487668">
              <a:spcBef>
                <a:spcPts val="900"/>
              </a:spcBef>
              <a:defRPr sz="800"/>
            </a:pPr>
            <a:endParaRPr sz="400"/>
          </a:p>
          <a:p>
            <a:pPr algn="ctr" defTabSz="487668">
              <a:spcBef>
                <a:spcPts val="900"/>
              </a:spcBef>
              <a:defRPr sz="2040"/>
            </a:pPr>
            <a:r>
              <a:rPr sz="1020"/>
              <a:t>Baisse de la posologie à 15 mg</a:t>
            </a:r>
          </a:p>
          <a:p>
            <a:pPr algn="ctr" defTabSz="487668">
              <a:spcBef>
                <a:spcPts val="900"/>
              </a:spcBef>
              <a:defRPr sz="2040"/>
            </a:pPr>
            <a:r>
              <a:rPr sz="1020"/>
              <a:t>Attention, à utiliser avec prudence pour un DFG entre 15 et 29</a:t>
            </a:r>
          </a:p>
          <a:p>
            <a:pPr defTabSz="487668">
              <a:spcBef>
                <a:spcPts val="900"/>
              </a:spcBef>
              <a:defRPr sz="800"/>
            </a:pPr>
            <a:endParaRPr sz="400"/>
          </a:p>
        </p:txBody>
      </p:sp>
      <p:sp>
        <p:nvSpPr>
          <p:cNvPr id="369" name="Contre indication"/>
          <p:cNvSpPr/>
          <p:nvPr/>
        </p:nvSpPr>
        <p:spPr>
          <a:xfrm>
            <a:off x="6749555" y="4896554"/>
            <a:ext cx="2402570" cy="1217739"/>
          </a:xfrm>
          <a:prstGeom prst="roundRect">
            <a:avLst>
              <a:gd name="adj" fmla="val 1663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defTabSz="597393">
              <a:spcBef>
                <a:spcPts val="1100"/>
              </a:spcBef>
              <a:defRPr sz="980"/>
            </a:pPr>
            <a:endParaRPr sz="490"/>
          </a:p>
          <a:p>
            <a:pPr defTabSz="597393">
              <a:spcBef>
                <a:spcPts val="1100"/>
              </a:spcBef>
              <a:defRPr sz="980"/>
            </a:pPr>
            <a:endParaRPr sz="490"/>
          </a:p>
          <a:p>
            <a:pPr algn="ctr" defTabSz="597393">
              <a:spcBef>
                <a:spcPts val="1100"/>
              </a:spcBef>
              <a:defRPr sz="2254"/>
            </a:pPr>
            <a:r>
              <a:rPr sz="1127"/>
              <a:t>Contre indication</a:t>
            </a:r>
          </a:p>
          <a:p>
            <a:pPr defTabSz="597393">
              <a:spcBef>
                <a:spcPts val="1100"/>
              </a:spcBef>
              <a:defRPr sz="980"/>
            </a:pPr>
            <a:endParaRPr sz="490"/>
          </a:p>
        </p:txBody>
      </p:sp>
      <p:sp>
        <p:nvSpPr>
          <p:cNvPr id="370" name="Ligne"/>
          <p:cNvSpPr/>
          <p:nvPr/>
        </p:nvSpPr>
        <p:spPr>
          <a:xfrm flipV="1">
            <a:off x="2434810" y="2490677"/>
            <a:ext cx="1315000" cy="152534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71" name="Ligne"/>
          <p:cNvSpPr/>
          <p:nvPr/>
        </p:nvSpPr>
        <p:spPr>
          <a:xfrm>
            <a:off x="2434810" y="4041590"/>
            <a:ext cx="1310190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72" name="Ligne"/>
          <p:cNvSpPr/>
          <p:nvPr/>
        </p:nvSpPr>
        <p:spPr>
          <a:xfrm>
            <a:off x="2439559" y="4075541"/>
            <a:ext cx="1305449" cy="147528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73" name="Ligne"/>
          <p:cNvSpPr/>
          <p:nvPr/>
        </p:nvSpPr>
        <p:spPr>
          <a:xfrm>
            <a:off x="4595742" y="4028804"/>
            <a:ext cx="214331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74" name="Ligne"/>
          <p:cNvSpPr/>
          <p:nvPr/>
        </p:nvSpPr>
        <p:spPr>
          <a:xfrm>
            <a:off x="4595742" y="5520409"/>
            <a:ext cx="214331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75" name="Ligne"/>
          <p:cNvSpPr/>
          <p:nvPr/>
        </p:nvSpPr>
        <p:spPr>
          <a:xfrm>
            <a:off x="4595742" y="2497165"/>
            <a:ext cx="214331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874482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Adaptation chez le patient âgé</a:t>
            </a:r>
          </a:p>
        </p:txBody>
      </p:sp>
      <p:sp>
        <p:nvSpPr>
          <p:cNvPr id="378" name="Espace réservé du text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/>
          </a:p>
        </p:txBody>
      </p:sp>
      <p:sp>
        <p:nvSpPr>
          <p:cNvPr id="379" name="ZoneTexte 3"/>
          <p:cNvSpPr txBox="1"/>
          <p:nvPr/>
        </p:nvSpPr>
        <p:spPr>
          <a:xfrm>
            <a:off x="270588" y="6374003"/>
            <a:ext cx="4357397" cy="12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1000"/>
            </a:lvl1pPr>
          </a:lstStyle>
          <a:p>
            <a:r>
              <a:rPr sz="500"/>
              <a:t>https://www.has-sante.fr/jcms/c_2851086/fr/les-anticoagulants-oraux</a:t>
            </a:r>
          </a:p>
        </p:txBody>
      </p:sp>
      <p:sp>
        <p:nvSpPr>
          <p:cNvPr id="380" name="Dabigatran"/>
          <p:cNvSpPr/>
          <p:nvPr/>
        </p:nvSpPr>
        <p:spPr>
          <a:xfrm>
            <a:off x="861769" y="3516894"/>
            <a:ext cx="1559780" cy="9688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4000"/>
            </a:lvl1pPr>
          </a:lstStyle>
          <a:p>
            <a:r>
              <a:rPr sz="2000"/>
              <a:t>Dabigatran</a:t>
            </a:r>
          </a:p>
        </p:txBody>
      </p:sp>
      <p:sp>
        <p:nvSpPr>
          <p:cNvPr id="381" name="DFG&lt;30"/>
          <p:cNvSpPr/>
          <p:nvPr/>
        </p:nvSpPr>
        <p:spPr>
          <a:xfrm>
            <a:off x="3758262" y="4319846"/>
            <a:ext cx="827024" cy="63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satOff val="-41871"/>
                <a:lumOff val="-1305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2000"/>
            </a:lvl1pPr>
          </a:lstStyle>
          <a:p>
            <a:r>
              <a:rPr sz="1000"/>
              <a:t>DFG&lt;30</a:t>
            </a:r>
          </a:p>
        </p:txBody>
      </p:sp>
      <p:sp>
        <p:nvSpPr>
          <p:cNvPr id="382" name="DFG&gt;30"/>
          <p:cNvSpPr/>
          <p:nvPr/>
        </p:nvSpPr>
        <p:spPr>
          <a:xfrm>
            <a:off x="3758221" y="2684592"/>
            <a:ext cx="827024" cy="635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>
                <a:satOff val="-41871"/>
                <a:lumOff val="-13058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2000"/>
            </a:lvl1pPr>
          </a:lstStyle>
          <a:p>
            <a:r>
              <a:rPr sz="1000"/>
              <a:t>DFG&gt;30</a:t>
            </a:r>
          </a:p>
        </p:txBody>
      </p:sp>
      <p:sp>
        <p:nvSpPr>
          <p:cNvPr id="383" name="Entre 75 et 80 ans, 1/2 dose selon l’évaluation du risque hémorragique"/>
          <p:cNvSpPr/>
          <p:nvPr/>
        </p:nvSpPr>
        <p:spPr>
          <a:xfrm>
            <a:off x="5603541" y="1899643"/>
            <a:ext cx="2014589" cy="855044"/>
          </a:xfrm>
          <a:prstGeom prst="roundRect">
            <a:avLst>
              <a:gd name="adj" fmla="val 1986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algn="ctr" defTabSz="487668">
              <a:spcBef>
                <a:spcPts val="900"/>
              </a:spcBef>
              <a:defRPr sz="1840"/>
            </a:pPr>
            <a:endParaRPr sz="920"/>
          </a:p>
          <a:p>
            <a:pPr algn="ctr" defTabSz="487668">
              <a:spcBef>
                <a:spcPts val="900"/>
              </a:spcBef>
              <a:defRPr sz="1840"/>
            </a:pPr>
            <a:r>
              <a:rPr sz="920"/>
              <a:t>Entre 75 et 80 ans, 1/2 dose selon l’évaluation du risque hémorragique </a:t>
            </a:r>
          </a:p>
          <a:p>
            <a:pPr defTabSz="487668">
              <a:spcBef>
                <a:spcPts val="900"/>
              </a:spcBef>
              <a:defRPr sz="800"/>
            </a:pPr>
            <a:endParaRPr sz="400"/>
          </a:p>
        </p:txBody>
      </p:sp>
      <p:sp>
        <p:nvSpPr>
          <p:cNvPr id="384" name="Ligne"/>
          <p:cNvSpPr/>
          <p:nvPr/>
        </p:nvSpPr>
        <p:spPr>
          <a:xfrm flipV="1">
            <a:off x="2434810" y="2977165"/>
            <a:ext cx="1314216" cy="103885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85" name="Ligne"/>
          <p:cNvSpPr/>
          <p:nvPr/>
        </p:nvSpPr>
        <p:spPr>
          <a:xfrm>
            <a:off x="2439603" y="4018807"/>
            <a:ext cx="1303601" cy="64205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86" name="Ligne"/>
          <p:cNvSpPr/>
          <p:nvPr/>
        </p:nvSpPr>
        <p:spPr>
          <a:xfrm>
            <a:off x="4600535" y="4637346"/>
            <a:ext cx="981218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87" name="Ligne"/>
          <p:cNvSpPr/>
          <p:nvPr/>
        </p:nvSpPr>
        <p:spPr>
          <a:xfrm flipV="1">
            <a:off x="4599195" y="2359775"/>
            <a:ext cx="987359" cy="64231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88" name="A partir de 80 ans, baisse à 110 mg*2"/>
          <p:cNvSpPr/>
          <p:nvPr/>
        </p:nvSpPr>
        <p:spPr>
          <a:xfrm>
            <a:off x="5559247" y="3071560"/>
            <a:ext cx="2014589" cy="855045"/>
          </a:xfrm>
          <a:prstGeom prst="roundRect">
            <a:avLst>
              <a:gd name="adj" fmla="val 1986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algn="ctr" defTabSz="487668">
              <a:spcBef>
                <a:spcPts val="900"/>
              </a:spcBef>
              <a:defRPr sz="1840"/>
            </a:pPr>
            <a:endParaRPr sz="920"/>
          </a:p>
          <a:p>
            <a:pPr algn="ctr" defTabSz="487668">
              <a:spcBef>
                <a:spcPts val="900"/>
              </a:spcBef>
              <a:defRPr sz="1840"/>
            </a:pPr>
            <a:r>
              <a:rPr sz="920"/>
              <a:t>A partir de 80 ans, baisse à 110 mg*2</a:t>
            </a:r>
          </a:p>
          <a:p>
            <a:pPr defTabSz="487668">
              <a:spcBef>
                <a:spcPts val="900"/>
              </a:spcBef>
              <a:defRPr sz="800"/>
            </a:pPr>
            <a:endParaRPr sz="400"/>
          </a:p>
        </p:txBody>
      </p:sp>
      <p:sp>
        <p:nvSpPr>
          <p:cNvPr id="389" name="Ligne"/>
          <p:cNvSpPr/>
          <p:nvPr/>
        </p:nvSpPr>
        <p:spPr>
          <a:xfrm>
            <a:off x="4637753" y="3011452"/>
            <a:ext cx="909719" cy="5073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90" name="Contre-indication"/>
          <p:cNvSpPr/>
          <p:nvPr/>
        </p:nvSpPr>
        <p:spPr>
          <a:xfrm>
            <a:off x="5592904" y="4209824"/>
            <a:ext cx="2014589" cy="855044"/>
          </a:xfrm>
          <a:prstGeom prst="roundRect">
            <a:avLst>
              <a:gd name="adj" fmla="val 19865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 algn="ctr" defTabSz="499859">
              <a:spcBef>
                <a:spcPts val="900"/>
              </a:spcBef>
              <a:defRPr sz="1886"/>
            </a:pPr>
            <a:endParaRPr sz="943"/>
          </a:p>
          <a:p>
            <a:pPr algn="ctr" defTabSz="499859">
              <a:spcBef>
                <a:spcPts val="900"/>
              </a:spcBef>
              <a:defRPr sz="2255"/>
            </a:pPr>
            <a:r>
              <a:rPr sz="1128"/>
              <a:t>Contre-indication</a:t>
            </a:r>
          </a:p>
        </p:txBody>
      </p:sp>
    </p:spTree>
    <p:extLst>
      <p:ext uri="{BB962C8B-B14F-4D97-AF65-F5344CB8AC3E}">
        <p14:creationId xmlns:p14="http://schemas.microsoft.com/office/powerpoint/2010/main" val="3900947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Message important</a:t>
            </a:r>
          </a:p>
        </p:txBody>
      </p:sp>
      <p:sp>
        <p:nvSpPr>
          <p:cNvPr id="393" name="Espace réservé du text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partir de 65 ans, le risque d’évènement indésirable médicamenteux augmente</a:t>
            </a:r>
          </a:p>
          <a:p>
            <a:r>
              <a:t>Les molécules du système cardiovasculaires sont les plus impliquées dans la survenue d’évènement indésirable médicamenteux </a:t>
            </a:r>
          </a:p>
          <a:p>
            <a:r>
              <a:t>Le traitement doit impérativement être adapté au profil du patient âgé</a:t>
            </a:r>
          </a:p>
          <a:p>
            <a:r>
              <a:t>La survenue d’un évènement indésirable médicamenteux doit impérativement entrainer une réévaluation du traitement</a:t>
            </a:r>
          </a:p>
          <a:p>
            <a:r>
              <a:t>Vigilance chez les patients sous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192841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5867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âgé en cardiologie : plusieurs particularités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904509"/>
          </a:xfrm>
        </p:spPr>
        <p:txBody>
          <a:bodyPr>
            <a:normAutofit/>
          </a:bodyPr>
          <a:lstStyle/>
          <a:p>
            <a:pPr lvl="0"/>
            <a:r>
              <a:rPr lang="fr-FR" sz="3200" b="1" dirty="0"/>
              <a:t>Complexité</a:t>
            </a:r>
            <a:r>
              <a:rPr lang="fr-FR" dirty="0"/>
              <a:t> des cas :</a:t>
            </a:r>
            <a:endParaRPr lang="fr-FR" sz="2400" dirty="0"/>
          </a:p>
          <a:p>
            <a:pPr lvl="1"/>
            <a:r>
              <a:rPr lang="fr-FR" dirty="0"/>
              <a:t>Comorbidités, plusieurs affections médicales simultanées : gestion des cas plus complexe</a:t>
            </a:r>
          </a:p>
          <a:p>
            <a:r>
              <a:rPr lang="fr-FR" sz="2600" dirty="0"/>
              <a:t>Présentation clinique atypique, </a:t>
            </a:r>
            <a:r>
              <a:rPr lang="fr-FR" sz="3200" b="1" dirty="0">
                <a:solidFill>
                  <a:srgbClr val="C00000"/>
                </a:solidFill>
              </a:rPr>
              <a:t>défi diagnostique </a:t>
            </a:r>
            <a:endParaRPr lang="fr-FR" sz="2000" b="1" dirty="0">
              <a:solidFill>
                <a:srgbClr val="C00000"/>
              </a:solidFill>
            </a:endParaRPr>
          </a:p>
          <a:p>
            <a:pPr lvl="0"/>
            <a:r>
              <a:rPr lang="fr-FR" dirty="0"/>
              <a:t>Prise en compte des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facteurs physiologiques liés à l'âge </a:t>
            </a:r>
          </a:p>
          <a:p>
            <a:pPr lvl="0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Fragilité</a:t>
            </a:r>
          </a:p>
          <a:p>
            <a:r>
              <a:rPr lang="fr-FR" sz="3200" b="1" dirty="0">
                <a:solidFill>
                  <a:srgbClr val="7030A0"/>
                </a:solidFill>
              </a:rPr>
              <a:t>Pharmacocinétique et pharmacodynamique </a:t>
            </a:r>
            <a:r>
              <a:rPr lang="fr-FR" dirty="0"/>
              <a:t>modifiées</a:t>
            </a:r>
          </a:p>
          <a:p>
            <a:r>
              <a:rPr lang="fr-FR" dirty="0"/>
              <a:t>Évaluation globale et </a:t>
            </a: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aspects psychosociaux</a:t>
            </a:r>
            <a:endParaRPr lang="fr-F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Adaptation des traitements 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087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re 1"/>
          <p:cNvSpPr txBox="1">
            <a:spLocks noGrp="1"/>
          </p:cNvSpPr>
          <p:nvPr>
            <p:ph type="title"/>
          </p:nvPr>
        </p:nvSpPr>
        <p:spPr>
          <a:xfrm>
            <a:off x="838200" y="207181"/>
            <a:ext cx="10515600" cy="96263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/>
            </a:lvl1pPr>
          </a:lstStyle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  <a:b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</a:t>
            </a:r>
            <a:r>
              <a:rPr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soins</a:t>
            </a:r>
            <a:r>
              <a:rPr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qualité</a:t>
            </a:r>
            <a:r>
              <a:rPr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aux </a:t>
            </a:r>
            <a:r>
              <a:rPr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personnes</a:t>
            </a:r>
            <a:r>
              <a:rPr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âgées</a:t>
            </a:r>
            <a:r>
              <a:rPr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838200" y="1465545"/>
            <a:ext cx="10515600" cy="471141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lnSpc>
                <a:spcPct val="72000"/>
              </a:lnSpc>
              <a:defRPr sz="2500"/>
            </a:pPr>
            <a:r>
              <a:rPr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Évaluation</a:t>
            </a:r>
            <a:r>
              <a:rPr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globale</a:t>
            </a:r>
            <a:r>
              <a:rPr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400" dirty="0"/>
              <a:t>patient </a:t>
            </a:r>
            <a:endParaRPr lang="fr-FR" sz="3400" dirty="0"/>
          </a:p>
          <a:p>
            <a:pPr marL="0" indent="0">
              <a:lnSpc>
                <a:spcPct val="72000"/>
              </a:lnSpc>
              <a:buNone/>
              <a:defRPr sz="2500"/>
            </a:pPr>
            <a:endParaRPr sz="2400" dirty="0"/>
          </a:p>
          <a:p>
            <a:pPr>
              <a:lnSpc>
                <a:spcPct val="72000"/>
              </a:lnSpc>
              <a:defRPr sz="2500"/>
            </a:pPr>
            <a:r>
              <a:rPr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Individualisation</a:t>
            </a:r>
            <a:r>
              <a:rPr sz="3400" dirty="0"/>
              <a:t> </a:t>
            </a:r>
            <a:r>
              <a:rPr sz="3400" dirty="0" err="1"/>
              <a:t>traitement</a:t>
            </a:r>
            <a:endParaRPr lang="fr-FR" sz="3400" dirty="0"/>
          </a:p>
          <a:p>
            <a:pPr marL="0" indent="0">
              <a:lnSpc>
                <a:spcPct val="72000"/>
              </a:lnSpc>
              <a:buNone/>
              <a:defRPr sz="2500"/>
            </a:pPr>
            <a:r>
              <a:rPr dirty="0"/>
              <a:t> </a:t>
            </a:r>
            <a:endParaRPr sz="2400" dirty="0"/>
          </a:p>
          <a:p>
            <a:pPr>
              <a:lnSpc>
                <a:spcPct val="72000"/>
              </a:lnSpc>
              <a:defRPr sz="2500"/>
            </a:pPr>
            <a:r>
              <a:rPr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</a:t>
            </a:r>
            <a:r>
              <a:rPr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</a:t>
            </a:r>
            <a:r>
              <a:rPr lang="fr-FR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polypharmacie</a:t>
            </a:r>
            <a:r>
              <a:rPr sz="3400" dirty="0"/>
              <a:t>, </a:t>
            </a:r>
            <a:r>
              <a:rPr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</a:t>
            </a:r>
            <a:r>
              <a:rPr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STOPP/START</a:t>
            </a:r>
            <a:r>
              <a:rPr lang="fr-F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REMEDI[e]S, liste de </a:t>
            </a:r>
            <a:r>
              <a:rPr lang="fr-FR" sz="2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Beers</a:t>
            </a:r>
            <a:r>
              <a:rPr lang="fr-FR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médicaments « à éviter »</a:t>
            </a:r>
          </a:p>
          <a:p>
            <a:pPr marL="0" indent="0">
              <a:lnSpc>
                <a:spcPct val="72000"/>
              </a:lnSpc>
              <a:buNone/>
              <a:defRPr sz="2500"/>
            </a:pP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2000"/>
              </a:lnSpc>
              <a:defRPr sz="2500"/>
            </a:pPr>
            <a:r>
              <a:rPr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Prévention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chutes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72000"/>
              </a:lnSpc>
              <a:buNone/>
              <a:defRPr sz="2500"/>
            </a:pPr>
            <a:endParaRPr sz="2400" dirty="0"/>
          </a:p>
          <a:p>
            <a:pPr>
              <a:lnSpc>
                <a:spcPct val="72000"/>
              </a:lnSpc>
              <a:defRPr sz="2500"/>
            </a:pPr>
            <a:r>
              <a:rPr sz="3200" dirty="0" err="1"/>
              <a:t>Approche</a:t>
            </a:r>
            <a:r>
              <a:rPr sz="3200" dirty="0"/>
              <a:t> </a:t>
            </a:r>
            <a:r>
              <a:rPr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multidisciplinaire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72000"/>
              </a:lnSpc>
              <a:buNone/>
              <a:defRPr sz="2500"/>
            </a:pPr>
            <a:endParaRPr sz="2400" dirty="0"/>
          </a:p>
          <a:p>
            <a:pPr>
              <a:lnSpc>
                <a:spcPct val="72000"/>
              </a:lnSpc>
              <a:defRPr sz="2500"/>
            </a:pPr>
            <a:r>
              <a:rPr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Éducation</a:t>
            </a:r>
            <a:r>
              <a:rPr sz="3200" dirty="0"/>
              <a:t> patient </a:t>
            </a:r>
            <a:endParaRPr lang="fr-FR" sz="3200" dirty="0"/>
          </a:p>
          <a:p>
            <a:pPr marL="0" indent="0">
              <a:lnSpc>
                <a:spcPct val="72000"/>
              </a:lnSpc>
              <a:buNone/>
              <a:defRPr sz="2500"/>
            </a:pPr>
            <a:endParaRPr sz="2400" dirty="0"/>
          </a:p>
          <a:p>
            <a:pPr>
              <a:lnSpc>
                <a:spcPct val="72000"/>
              </a:lnSpc>
              <a:defRPr sz="2500"/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sz="3200" dirty="0"/>
              <a:t> </a:t>
            </a:r>
            <a:r>
              <a:rPr sz="3200" dirty="0" err="1"/>
              <a:t>efficace</a:t>
            </a:r>
            <a:r>
              <a:rPr sz="3200" dirty="0"/>
              <a:t> </a:t>
            </a:r>
            <a:endParaRPr lang="fr-FR" sz="3200" dirty="0"/>
          </a:p>
          <a:p>
            <a:pPr marL="0" indent="0">
              <a:lnSpc>
                <a:spcPct val="72000"/>
              </a:lnSpc>
              <a:buNone/>
              <a:defRPr sz="2500"/>
            </a:pPr>
            <a:endParaRPr sz="2400" dirty="0"/>
          </a:p>
          <a:p>
            <a:pPr>
              <a:lnSpc>
                <a:spcPct val="72000"/>
              </a:lnSpc>
              <a:defRPr sz="2500"/>
            </a:pPr>
            <a:r>
              <a:rPr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Stratégies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prévention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72000"/>
              </a:lnSpc>
              <a:buNone/>
              <a:defRPr sz="2500"/>
            </a:pPr>
            <a:endParaRPr sz="2400" dirty="0"/>
          </a:p>
          <a:p>
            <a:pPr>
              <a:lnSpc>
                <a:spcPct val="72000"/>
              </a:lnSpc>
              <a:defRPr sz="2500"/>
            </a:pP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continue </a:t>
            </a:r>
            <a:r>
              <a:rPr sz="3200" dirty="0"/>
              <a:t>pour les </a:t>
            </a:r>
            <a:r>
              <a:rPr sz="3200" dirty="0" err="1"/>
              <a:t>professionnels</a:t>
            </a:r>
            <a:r>
              <a:rPr sz="3200" dirty="0"/>
              <a:t> de la santé </a:t>
            </a:r>
          </a:p>
        </p:txBody>
      </p:sp>
    </p:spTree>
    <p:extLst>
      <p:ext uri="{BB962C8B-B14F-4D97-AF65-F5344CB8AC3E}">
        <p14:creationId xmlns:p14="http://schemas.microsoft.com/office/powerpoint/2010/main" val="71530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323" y="365126"/>
            <a:ext cx="4948822" cy="1639038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clinique atypique IC</a:t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7649" y="293583"/>
            <a:ext cx="4396636" cy="21030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377" y="2291368"/>
            <a:ext cx="4402908" cy="41932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" y="2004164"/>
            <a:ext cx="1678489" cy="2172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989" y="4170545"/>
            <a:ext cx="5198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2016 ESC Guidelines for the diagnosis and treatment of acute and chronic heart failure</a:t>
            </a:r>
          </a:p>
        </p:txBody>
      </p:sp>
    </p:spTree>
    <p:extLst>
      <p:ext uri="{BB962C8B-B14F-4D97-AF65-F5344CB8AC3E}">
        <p14:creationId xmlns:p14="http://schemas.microsoft.com/office/powerpoint/2010/main" val="213528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2288"/>
            <a:ext cx="10515600" cy="824848"/>
          </a:xfrm>
        </p:spPr>
        <p:txBody>
          <a:bodyPr>
            <a:normAutofit fontScale="90000"/>
          </a:bodyPr>
          <a:lstStyle/>
          <a:p>
            <a:b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d’IC plus difficile chez le sujet âgé</a:t>
            </a:r>
            <a:b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27136"/>
            <a:ext cx="10799618" cy="557408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600" b="1" dirty="0"/>
              <a:t>Signes classiques d’IC sont moins spécifiques</a:t>
            </a:r>
            <a:endParaRPr lang="fr-FR" sz="2600" dirty="0"/>
          </a:p>
          <a:p>
            <a:pPr lvl="1"/>
            <a:r>
              <a:rPr lang="fr-FR" sz="2200" dirty="0"/>
              <a:t>Dyspnée d’effort rare (réduction périmètre de marche)</a:t>
            </a:r>
          </a:p>
          <a:p>
            <a:pPr lvl="1"/>
            <a:r>
              <a:rPr lang="fr-FR" sz="2200" dirty="0"/>
              <a:t>OMI (insuffisance </a:t>
            </a:r>
            <a:r>
              <a:rPr lang="fr-FR" sz="2200" dirty="0" err="1"/>
              <a:t>veino</a:t>
            </a:r>
            <a:r>
              <a:rPr lang="fr-FR" sz="2200" dirty="0"/>
              <a:t>-lymphatique, dénutrition, iatrogénie Ca bloqueurs)</a:t>
            </a:r>
          </a:p>
          <a:p>
            <a:pPr lvl="1"/>
            <a:r>
              <a:rPr lang="fr-FR" sz="2200" dirty="0"/>
              <a:t>Crépitants pulmonaires (fibrose)</a:t>
            </a:r>
          </a:p>
          <a:p>
            <a:pPr lvl="1"/>
            <a:r>
              <a:rPr lang="fr-FR" sz="2200" dirty="0"/>
              <a:t>Tachycardie plus rare par dysfonction du système nerveux autonome (sympathique)</a:t>
            </a:r>
          </a:p>
          <a:p>
            <a:pPr marL="457200" lvl="1" indent="0">
              <a:buNone/>
            </a:pPr>
            <a:endParaRPr lang="fr-FR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sz="2600" b="1" dirty="0"/>
              <a:t>Présence d’autres signes cliniques (non spécifiques)</a:t>
            </a:r>
            <a:endParaRPr lang="fr-FR" sz="2600" dirty="0"/>
          </a:p>
          <a:p>
            <a:pPr lvl="1"/>
            <a:r>
              <a:rPr lang="fr-FR" sz="2200" dirty="0"/>
              <a:t>Confusion (mais souvent multifactorielle)</a:t>
            </a:r>
          </a:p>
          <a:p>
            <a:pPr lvl="1"/>
            <a:r>
              <a:rPr lang="fr-FR" sz="2200" dirty="0"/>
              <a:t>AEG (perte du poids, asthénie, anorexie)</a:t>
            </a:r>
          </a:p>
          <a:p>
            <a:pPr lvl="1"/>
            <a:r>
              <a:rPr lang="fr-FR" sz="2200" dirty="0"/>
              <a:t>Chutes, troubles du sommeil, toux nocturne, extrémités froides</a:t>
            </a:r>
          </a:p>
          <a:p>
            <a:pPr marL="457200" lvl="1" indent="0">
              <a:buNone/>
            </a:pPr>
            <a:endParaRPr lang="fr-FR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sz="2600" b="1" dirty="0"/>
              <a:t>Symptômes sous estimés </a:t>
            </a:r>
            <a:r>
              <a:rPr lang="fr-FR" sz="2600" dirty="0"/>
              <a:t>(«vieillissement»)</a:t>
            </a:r>
            <a:r>
              <a:rPr lang="fr-FR" b="1" dirty="0"/>
              <a:t> </a:t>
            </a:r>
          </a:p>
          <a:p>
            <a:pPr marL="0" indent="0">
              <a:buNone/>
            </a:pPr>
            <a:r>
              <a:rPr lang="fr-F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fragile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90600" y="755520"/>
            <a:ext cx="10515600" cy="824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725022" y="5235879"/>
            <a:ext cx="4027806" cy="55045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Retard diagnostique et thérapeutique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14" y="202288"/>
            <a:ext cx="871804" cy="101812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7102259" y="5407949"/>
            <a:ext cx="610238" cy="190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640877" y="5749448"/>
            <a:ext cx="4249738" cy="388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i="1" dirty="0" err="1">
                <a:solidFill>
                  <a:schemeClr val="accent1">
                    <a:lumMod val="50000"/>
                  </a:schemeClr>
                </a:solidFill>
              </a:rPr>
              <a:t>Tresch</a:t>
            </a:r>
            <a:r>
              <a:rPr lang="fr-FR" sz="1200" b="1" i="1" dirty="0">
                <a:solidFill>
                  <a:schemeClr val="accent1">
                    <a:lumMod val="50000"/>
                  </a:schemeClr>
                </a:solidFill>
              </a:rPr>
              <a:t> D JAGS 1997;45:1128-33,    Rogers AE, BMJ 2000;321:6057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81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90557"/>
            <a:ext cx="10515600" cy="699587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64712"/>
            <a:ext cx="10515600" cy="5344401"/>
          </a:xfrm>
        </p:spPr>
        <p:txBody>
          <a:bodyPr>
            <a:normAutofit fontScale="92500" lnSpcReduction="10000"/>
          </a:bodyPr>
          <a:lstStyle/>
          <a:p>
            <a:r>
              <a:rPr lang="fr-FR" altLang="fr-FR" dirty="0"/>
              <a:t>est un </a:t>
            </a:r>
            <a:r>
              <a:rPr lang="fr-FR" altLang="fr-FR" sz="3200" b="1" dirty="0">
                <a:solidFill>
                  <a:srgbClr val="660033"/>
                </a:solidFill>
              </a:rPr>
              <a:t>état de vulnérabilité à un stress </a:t>
            </a:r>
            <a:r>
              <a:rPr lang="fr-FR" altLang="fr-FR" dirty="0"/>
              <a:t>secondaire à de multiples déficiences de systèmes qui conduisent à une </a:t>
            </a:r>
            <a:r>
              <a:rPr lang="fr-FR" altLang="fr-FR" sz="3200" b="1" dirty="0">
                <a:solidFill>
                  <a:srgbClr val="C00000"/>
                </a:solidFill>
              </a:rPr>
              <a:t>diminution des réserves physiologiques</a:t>
            </a:r>
          </a:p>
          <a:p>
            <a:pPr marL="0" indent="0">
              <a:buNone/>
            </a:pPr>
            <a:endParaRPr lang="fr-FR" altLang="fr-FR" sz="3200" b="1" dirty="0"/>
          </a:p>
          <a:p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différente de l’âge</a:t>
            </a:r>
            <a:r>
              <a:rPr lang="fr-FR" altLang="fr-FR" dirty="0"/>
              <a:t>, des </a:t>
            </a:r>
            <a:r>
              <a:rPr lang="fr-FR" altLang="fr-FR" dirty="0" err="1"/>
              <a:t>co-morbidités</a:t>
            </a:r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dirty="0"/>
              <a:t>état de 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pré-dépendance</a:t>
            </a:r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prédit </a:t>
            </a:r>
            <a:r>
              <a:rPr lang="fr-FR" altLang="fr-FR" dirty="0"/>
              <a:t>de nombreuses </a:t>
            </a:r>
            <a:r>
              <a:rPr lang="fr-FR" alt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</a:t>
            </a:r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sz="3200" b="1" dirty="0"/>
              <a:t>état dynamique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altLang="fr-FR" sz="2800" dirty="0"/>
              <a:t>réversible et traitable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100" y="2097087"/>
            <a:ext cx="5303990" cy="3419605"/>
          </a:xfrm>
          <a:prstGeom prst="rect">
            <a:avLst/>
          </a:prstGeom>
        </p:spPr>
      </p:pic>
      <p:sp>
        <p:nvSpPr>
          <p:cNvPr id="6" name="WordArt 49"/>
          <p:cNvSpPr>
            <a:spLocks noChangeArrowheads="1" noChangeShapeType="1" noTextEdit="1"/>
          </p:cNvSpPr>
          <p:nvPr/>
        </p:nvSpPr>
        <p:spPr bwMode="auto">
          <a:xfrm rot="21223369">
            <a:off x="9949944" y="2604853"/>
            <a:ext cx="1582191" cy="102386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 panose="020B0A04020102020204" pitchFamily="34" charset="0"/>
              </a:rPr>
              <a:t>FRAGILE</a:t>
            </a:r>
          </a:p>
        </p:txBody>
      </p:sp>
    </p:spTree>
    <p:extLst>
      <p:ext uri="{BB962C8B-B14F-4D97-AF65-F5344CB8AC3E}">
        <p14:creationId xmlns:p14="http://schemas.microsoft.com/office/powerpoint/2010/main" val="19531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0" y="453855"/>
            <a:ext cx="7913210" cy="6401226"/>
          </a:xfrm>
        </p:spPr>
      </p:pic>
      <p:sp>
        <p:nvSpPr>
          <p:cNvPr id="6" name="Rectangle 5"/>
          <p:cNvSpPr/>
          <p:nvPr/>
        </p:nvSpPr>
        <p:spPr>
          <a:xfrm>
            <a:off x="8468830" y="6338256"/>
            <a:ext cx="3721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IntJ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Cardiol</a:t>
            </a:r>
            <a:r>
              <a:rPr lang="fr-FR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2017 Jun 1;236:283-289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566" y="376367"/>
            <a:ext cx="4509174" cy="14121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267160" y="2880984"/>
            <a:ext cx="3732776" cy="36933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/>
              <a:t>  </a:t>
            </a:r>
            <a:r>
              <a:rPr lang="fr-FR" dirty="0"/>
              <a:t>prévalence documentée 16.5 à 89%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9880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7" y="483608"/>
            <a:ext cx="8437607" cy="5998611"/>
          </a:xfrm>
          <a:prstGeom prst="rect">
            <a:avLst/>
          </a:prstGeom>
        </p:spPr>
      </p:pic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6" y="2987612"/>
            <a:ext cx="3935165" cy="232550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7058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2006</Words>
  <Application>Microsoft Office PowerPoint</Application>
  <PresentationFormat>Grand écran</PresentationFormat>
  <Paragraphs>408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Courier New</vt:lpstr>
      <vt:lpstr>Helvetica Neue Medium</vt:lpstr>
      <vt:lpstr>Open Sans</vt:lpstr>
      <vt:lpstr>Times New Roman</vt:lpstr>
      <vt:lpstr>Wingdings</vt:lpstr>
      <vt:lpstr>Thème Office</vt:lpstr>
      <vt:lpstr>Prise en charge spécifique du sujet âgé en cardiologie</vt:lpstr>
      <vt:lpstr>Introduction</vt:lpstr>
      <vt:lpstr>       Espérance de vie à divers âges en France                     </vt:lpstr>
      <vt:lpstr>Patient âgé en cardiologie : plusieurs particularités </vt:lpstr>
      <vt:lpstr> Présentation clinique atypique IC </vt:lpstr>
      <vt:lpstr> Diagnostic d’IC plus difficile chez le sujet âgé </vt:lpstr>
      <vt:lpstr>Fragilité</vt:lpstr>
      <vt:lpstr>Présentation PowerPoint</vt:lpstr>
      <vt:lpstr>Présentation PowerPoint</vt:lpstr>
      <vt:lpstr>Présentation PowerPoint</vt:lpstr>
      <vt:lpstr>Comment faire en pratique?</vt:lpstr>
      <vt:lpstr>Pharmacocinétique des médicaments :                                                                                                 Absorption, Distribution, Métabolisme, Excrétion </vt:lpstr>
      <vt:lpstr>Pharmacodynamie : effets des médicaments sur l'organisme</vt:lpstr>
      <vt:lpstr>Vieillissement, administration traitement</vt:lpstr>
      <vt:lpstr>Facteurs de risques sociaux et environnementaux </vt:lpstr>
      <vt:lpstr>Présentation PowerPoint</vt:lpstr>
      <vt:lpstr>Facteurs de risques liés au mésusage </vt:lpstr>
      <vt:lpstr>Iatrogènie médicamenteuse</vt:lpstr>
      <vt:lpstr>Evitable</vt:lpstr>
      <vt:lpstr>Une population à risque/des pathologies à risque </vt:lpstr>
      <vt:lpstr>Les principaux événements</vt:lpstr>
      <vt:lpstr>L’insuffisance cardiaque</vt:lpstr>
      <vt:lpstr>Molécules dans l’insuffisance cardiaque</vt:lpstr>
      <vt:lpstr>Evaluation des patients à risque d’EIM</vt:lpstr>
      <vt:lpstr>Une prise en charge spécifique chez les patients les plus fragiles</vt:lpstr>
      <vt:lpstr>Algorithme proposé par un panel d’experts</vt:lpstr>
      <vt:lpstr>Recommandations en gériatrie</vt:lpstr>
      <vt:lpstr>Surveillance biologique et clinique</vt:lpstr>
      <vt:lpstr>L’hypertension artérielle</vt:lpstr>
      <vt:lpstr>Recommandations ESH 2023</vt:lpstr>
      <vt:lpstr>Présentation PowerPoint</vt:lpstr>
      <vt:lpstr>Les anticoagulants</vt:lpstr>
      <vt:lpstr>Présentation PowerPoint</vt:lpstr>
      <vt:lpstr>Antivitamine K</vt:lpstr>
      <vt:lpstr>Anticoagulants oraux direct</vt:lpstr>
      <vt:lpstr>Adaptation chez le patient âgé</vt:lpstr>
      <vt:lpstr>Adaptation chez le patient âgé</vt:lpstr>
      <vt:lpstr>Adaptation chez le patient âgé</vt:lpstr>
      <vt:lpstr>Message important</vt:lpstr>
      <vt:lpstr>Conclusion: Garantir des soins de qualité aux personnes âgées </vt:lpstr>
    </vt:vector>
  </TitlesOfParts>
  <Company>CHU Grenoble Alpes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Chidlovskii, Elena</dc:creator>
  <cp:lastModifiedBy>Bureau SSR 2</cp:lastModifiedBy>
  <cp:revision>76</cp:revision>
  <cp:lastPrinted>2024-03-01T12:40:31Z</cp:lastPrinted>
  <dcterms:created xsi:type="dcterms:W3CDTF">2024-01-05T10:47:25Z</dcterms:created>
  <dcterms:modified xsi:type="dcterms:W3CDTF">2024-03-06T08:52:40Z</dcterms:modified>
</cp:coreProperties>
</file>